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69" r:id="rId3"/>
    <p:sldId id="261" r:id="rId4"/>
    <p:sldId id="262" r:id="rId5"/>
    <p:sldId id="265" r:id="rId6"/>
    <p:sldId id="266" r:id="rId7"/>
    <p:sldId id="257" r:id="rId8"/>
    <p:sldId id="258" r:id="rId9"/>
    <p:sldId id="260" r:id="rId10"/>
    <p:sldId id="271" r:id="rId11"/>
    <p:sldId id="272" r:id="rId12"/>
    <p:sldId id="274" r:id="rId13"/>
    <p:sldId id="273" r:id="rId14"/>
    <p:sldId id="259"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BC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371712-EAE6-4ABB-DAD9-82E1824D98AF}" v="114" dt="2023-04-12T04:03:24.288"/>
    <p1510:client id="{39FC9111-8885-7FE7-DB79-199EA9586986}" v="15" dt="2023-04-14T04:21:45.147"/>
    <p1510:client id="{3D014F7F-B82C-705B-73FC-B9ADAF22F123}" v="52" dt="2023-04-13T04:52:34.603"/>
    <p1510:client id="{5A7E00CA-FD21-62F6-5ED1-8774DA243A15}" v="1965" dt="2023-04-11T22:20:18.760"/>
    <p1510:client id="{6CDC7F98-CDEF-CD08-856D-32CF2CF88E5D}" v="480" dt="2023-04-13T22:18:59.859"/>
    <p1510:client id="{87297438-DBF8-D1CD-D344-5A7B6871ED42}" v="312" dt="2023-04-13T23:04:11.003"/>
    <p1510:client id="{9C5C740F-3801-EA9C-70E1-EEB8C997B42A}" v="679" dt="2023-04-12T19:08:37.214"/>
    <p1510:client id="{B7F1D576-4015-4FBC-8A16-947C2491AD4D}" v="112" dt="2023-04-12T21:17:07.7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5"/>
  </p:normalViewPr>
  <p:slideViewPr>
    <p:cSldViewPr snapToGrid="0">
      <p:cViewPr varScale="1">
        <p:scale>
          <a:sx n="101" d="100"/>
          <a:sy n="101" d="100"/>
        </p:scale>
        <p:origin x="100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png>
</file>

<file path=ppt/media/image10.png>
</file>

<file path=ppt/media/image11.jpeg>
</file>

<file path=ppt/media/image2.png>
</file>

<file path=ppt/media/image3.jpeg>
</file>

<file path=ppt/media/image4.jpeg>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16E50A-DF19-4873-AA61-97A06380FF69}" type="datetimeFigureOut">
              <a:rPr lang="en-US" smtClean="0"/>
              <a:t>4/13/23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AAF0D1-2772-47A8-BE16-D711BE49F147}" type="slidenum">
              <a:rPr lang="en-US" smtClean="0"/>
              <a:t>‹#›</a:t>
            </a:fld>
            <a:endParaRPr lang="en-US"/>
          </a:p>
        </p:txBody>
      </p:sp>
    </p:spTree>
    <p:extLst>
      <p:ext uri="{BB962C8B-B14F-4D97-AF65-F5344CB8AC3E}">
        <p14:creationId xmlns:p14="http://schemas.microsoft.com/office/powerpoint/2010/main" val="16880650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2AAF0D1-2772-47A8-BE16-D711BE49F147}" type="slidenum">
              <a:rPr lang="en-US" smtClean="0"/>
              <a:t>10</a:t>
            </a:fld>
            <a:endParaRPr lang="en-US"/>
          </a:p>
        </p:txBody>
      </p:sp>
    </p:spTree>
    <p:extLst>
      <p:ext uri="{BB962C8B-B14F-4D97-AF65-F5344CB8AC3E}">
        <p14:creationId xmlns:p14="http://schemas.microsoft.com/office/powerpoint/2010/main" val="2465078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4/13/23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4/13/23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4/13/23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4/13/23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4/13/23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4/13/23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4/13/23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4/13/23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4/13/23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4/13/23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4/13/23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4/13/23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hyperlink" Target="https://scitechdaily.com/new-research-shows-plants-are-photosynthesizing-more-in-response-to-more-co2-in-the-atmosphere"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cambridge.org/core/journals/journal-of-agricultural-science/article/effects-of-elevated-co2-and-temperature-on-seed-quality/BD95A53A2597A7575462999E49B36B6A#ref65" TargetMode="Externa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hyperlink" Target="https://news.climate.columbia.edu/2017/08/28/climate-may-quickly-drive-forest-eating-beetles-north-says-study/"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doi.org/10.1371/journal.pone.0156720" TargetMode="External"/><Relationship Id="rId3" Type="http://schemas.openxmlformats.org/officeDocument/2006/relationships/hyperlink" Target="https://doi.org/10.1002/joc.7566" TargetMode="External"/><Relationship Id="rId7" Type="http://schemas.openxmlformats.org/officeDocument/2006/relationships/hyperlink" Target="https://doi.org/10.7930/J0N29V45" TargetMode="External"/><Relationship Id="rId2" Type="http://schemas.openxmlformats.org/officeDocument/2006/relationships/hyperlink" Target="https://doi.org/10.1175/2008jcli2355.1" TargetMode="External"/><Relationship Id="rId1" Type="http://schemas.openxmlformats.org/officeDocument/2006/relationships/slideLayout" Target="../slideLayouts/slideLayout2.xml"/><Relationship Id="rId6" Type="http://schemas.openxmlformats.org/officeDocument/2006/relationships/hyperlink" Target="https://doi.org/10.1038/ncomms13429" TargetMode="External"/><Relationship Id="rId5" Type="http://schemas.openxmlformats.org/officeDocument/2006/relationships/hyperlink" Target="https://www.nass.usda.gov/Newsroom/archive/2013/01_11_2013.php" TargetMode="External"/><Relationship Id="rId10" Type="http://schemas.openxmlformats.org/officeDocument/2006/relationships/hyperlink" Target="https://www.ncb.coop/press-releases/the-ncb-co-op-100-reports-top-producing-cooperatives-with-revenues-of-255-billion" TargetMode="External"/><Relationship Id="rId4" Type="http://schemas.openxmlformats.org/officeDocument/2006/relationships/hyperlink" Target="http://dx.doi.org/10.1002/jgrd.50188" TargetMode="External"/><Relationship Id="rId9" Type="http://schemas.openxmlformats.org/officeDocument/2006/relationships/hyperlink" Target="https://doi.org/10.7930/J0CJ8BNN"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blogs.lse.ac.uk/impactofsocialsciences/2014/08/31/book-review-can-science-fix-climate-change-by-mike-hulme/" TargetMode="Externa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proquest.com/agricenvironm/docview/2348094727/fulltextPDF/B37AD9FFC2394D05PQ/3?accountid=11578" TargetMode="External"/><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967345"/>
            <a:ext cx="9144000" cy="1542618"/>
          </a:xfrm>
          <a:noFill/>
          <a:effectLst>
            <a:outerShdw blurRad="50800" dist="38100" dir="2700000" algn="tl" rotWithShape="0">
              <a:schemeClr val="bg1">
                <a:alpha val="40000"/>
              </a:schemeClr>
            </a:outerShdw>
          </a:effectLst>
        </p:spPr>
        <p:txBody>
          <a:bodyPr>
            <a:normAutofit fontScale="90000"/>
          </a:bodyPr>
          <a:lstStyle/>
          <a:p>
            <a:r>
              <a:rPr lang="en-US">
                <a:effectLst>
                  <a:outerShdw blurRad="50800" dist="38100" dir="5400000" algn="t" rotWithShape="0">
                    <a:schemeClr val="bg1">
                      <a:alpha val="40000"/>
                    </a:schemeClr>
                  </a:outerShdw>
                </a:effectLst>
                <a:cs typeface="Calibri Light"/>
              </a:rPr>
              <a:t>Climate Related Financial Disclosure for Growmark Inc. </a:t>
            </a:r>
            <a:endParaRPr lang="en-US">
              <a:effectLst>
                <a:outerShdw blurRad="50800" dist="38100" dir="5400000" algn="t" rotWithShape="0">
                  <a:schemeClr val="bg1">
                    <a:alpha val="40000"/>
                  </a:schemeClr>
                </a:outerShdw>
              </a:effectLst>
            </a:endParaRPr>
          </a:p>
        </p:txBody>
      </p:sp>
      <p:sp>
        <p:nvSpPr>
          <p:cNvPr id="3" name="Subtitle 2"/>
          <p:cNvSpPr>
            <a:spLocks noGrp="1"/>
          </p:cNvSpPr>
          <p:nvPr>
            <p:ph type="subTitle" idx="1"/>
          </p:nvPr>
        </p:nvSpPr>
        <p:spPr>
          <a:xfrm>
            <a:off x="3851563" y="3658880"/>
            <a:ext cx="4304145" cy="1438275"/>
          </a:xfrm>
          <a:noFill/>
          <a:effectLst>
            <a:outerShdw blurRad="50800" dist="38100" dir="2700000" algn="tl" rotWithShape="0">
              <a:schemeClr val="bg1">
                <a:alpha val="40000"/>
              </a:schemeClr>
            </a:outerShdw>
          </a:effectLst>
        </p:spPr>
        <p:txBody>
          <a:bodyPr vert="horz" lIns="91440" tIns="45720" rIns="91440" bIns="45720" rtlCol="0" anchor="t">
            <a:noAutofit/>
          </a:bodyPr>
          <a:lstStyle/>
          <a:p>
            <a:r>
              <a:rPr lang="en-US" sz="1200" b="1" dirty="0">
                <a:effectLst>
                  <a:outerShdw blurRad="50800" dist="38100" dir="2700000" algn="tl" rotWithShape="0">
                    <a:prstClr val="white">
                      <a:alpha val="40000"/>
                    </a:prstClr>
                  </a:outerShdw>
                </a:effectLst>
                <a:ea typeface="+mn-lt"/>
                <a:cs typeface="+mn-lt"/>
              </a:rPr>
              <a:t>Malik Khatib – Business Information Systems</a:t>
            </a:r>
            <a:endParaRPr lang="en-US" sz="1200">
              <a:ea typeface="+mn-lt"/>
              <a:cs typeface="+mn-lt"/>
            </a:endParaRPr>
          </a:p>
          <a:p>
            <a:r>
              <a:rPr lang="en-US" sz="1200" b="1" dirty="0">
                <a:effectLst>
                  <a:outerShdw blurRad="50800" dist="38100" dir="2700000" algn="tl" rotWithShape="0">
                    <a:prstClr val="white">
                      <a:alpha val="40000"/>
                    </a:prstClr>
                  </a:outerShdw>
                </a:effectLst>
                <a:ea typeface="+mn-lt"/>
                <a:cs typeface="+mn-lt"/>
              </a:rPr>
              <a:t>Ryan Krakowiak – Environmental Science and GIS Analytics</a:t>
            </a:r>
            <a:endParaRPr lang="en-US" sz="1200">
              <a:ea typeface="+mn-lt"/>
              <a:cs typeface="+mn-lt"/>
            </a:endParaRPr>
          </a:p>
          <a:p>
            <a:r>
              <a:rPr lang="en-US" sz="1200" b="1" dirty="0">
                <a:effectLst>
                  <a:outerShdw blurRad="50800" dist="38100" dir="2700000" algn="tl" rotWithShape="0">
                    <a:prstClr val="white">
                      <a:alpha val="40000"/>
                    </a:prstClr>
                  </a:outerShdw>
                </a:effectLst>
                <a:ea typeface="+mn-lt"/>
                <a:cs typeface="+mn-lt"/>
              </a:rPr>
              <a:t>Lawrencia Mensah - Agribusiness</a:t>
            </a:r>
          </a:p>
          <a:p>
            <a:r>
              <a:rPr lang="en-US" sz="1200" b="1" dirty="0">
                <a:effectLst>
                  <a:outerShdw blurRad="50800" dist="38100" dir="2700000" algn="tl" rotWithShape="0">
                    <a:prstClr val="white">
                      <a:alpha val="40000"/>
                    </a:prstClr>
                  </a:outerShdw>
                </a:effectLst>
                <a:ea typeface="+mn-lt"/>
                <a:cs typeface="+mn-lt"/>
              </a:rPr>
              <a:t>Dr. Jim Jones - Mentor</a:t>
            </a:r>
            <a:endParaRPr lang="en-US" dirty="0"/>
          </a:p>
          <a:p>
            <a:r>
              <a:rPr lang="en-US" sz="1200" b="1" dirty="0">
                <a:effectLst>
                  <a:outerShdw blurRad="50800" dist="38100" dir="2700000" algn="tl" rotWithShape="0">
                    <a:prstClr val="white">
                      <a:alpha val="40000"/>
                    </a:prstClr>
                  </a:outerShdw>
                </a:effectLst>
                <a:ea typeface="+mn-lt"/>
                <a:cs typeface="+mn-lt"/>
              </a:rPr>
              <a:t>David Lloyd- Growmark Representative</a:t>
            </a:r>
          </a:p>
          <a:p>
            <a:r>
              <a:rPr lang="en-US" sz="1200" b="1" dirty="0">
                <a:effectLst>
                  <a:outerShdw blurRad="50800" dist="38100" dir="2700000" algn="tl" rotWithShape="0">
                    <a:prstClr val="white">
                      <a:alpha val="40000"/>
                    </a:prstClr>
                  </a:outerShdw>
                </a:effectLst>
                <a:ea typeface="+mn-lt"/>
                <a:cs typeface="+mn-lt"/>
              </a:rPr>
              <a:t>April 6, 2023</a:t>
            </a:r>
            <a:endParaRPr lang="en-US" sz="1200" b="1">
              <a:effectLst>
                <a:outerShdw blurRad="50800" dist="38100" dir="2700000" algn="tl" rotWithShape="0">
                  <a:prstClr val="white">
                    <a:alpha val="40000"/>
                  </a:prstClr>
                </a:outerShdw>
              </a:effectLst>
              <a:cs typeface="Calibri"/>
            </a:endParaRPr>
          </a:p>
        </p:txBody>
      </p:sp>
      <p:pic>
        <p:nvPicPr>
          <p:cNvPr id="4" name="Picture 4">
            <a:extLst>
              <a:ext uri="{FF2B5EF4-FFF2-40B4-BE49-F238E27FC236}">
                <a16:creationId xmlns:a16="http://schemas.microsoft.com/office/drawing/2014/main" id="{B6D62275-76C1-5989-E72A-C16977D4C7B6}"/>
              </a:ext>
            </a:extLst>
          </p:cNvPr>
          <p:cNvPicPr>
            <a:picLocks noChangeAspect="1"/>
          </p:cNvPicPr>
          <p:nvPr/>
        </p:nvPicPr>
        <p:blipFill>
          <a:blip r:embed="rId3"/>
          <a:stretch>
            <a:fillRect/>
          </a:stretch>
        </p:blipFill>
        <p:spPr>
          <a:xfrm>
            <a:off x="9309856" y="5090713"/>
            <a:ext cx="2390775" cy="1438275"/>
          </a:xfrm>
          <a:prstGeom prst="rect">
            <a:avLst/>
          </a:prstGeom>
        </p:spPr>
      </p:pic>
      <p:pic>
        <p:nvPicPr>
          <p:cNvPr id="5" name="Picture 5" descr="Growmark provides internships | Business | agupdate.com">
            <a:extLst>
              <a:ext uri="{FF2B5EF4-FFF2-40B4-BE49-F238E27FC236}">
                <a16:creationId xmlns:a16="http://schemas.microsoft.com/office/drawing/2014/main" id="{DED946F3-5FBE-F416-5D69-54C3DF5F0268}"/>
              </a:ext>
            </a:extLst>
          </p:cNvPr>
          <p:cNvPicPr>
            <a:picLocks noChangeAspect="1"/>
          </p:cNvPicPr>
          <p:nvPr/>
        </p:nvPicPr>
        <p:blipFill rotWithShape="1">
          <a:blip r:embed="rId4"/>
          <a:srcRect l="1205" t="7547" r="1205" b="629"/>
          <a:stretch/>
        </p:blipFill>
        <p:spPr>
          <a:xfrm>
            <a:off x="120543" y="5649578"/>
            <a:ext cx="4640883" cy="831488"/>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E4903819-EFBA-EFFE-F1B2-7DA06D37B1B6}"/>
              </a:ext>
            </a:extLst>
          </p:cNvPr>
          <p:cNvGraphicFramePr>
            <a:graphicFrameLocks noGrp="1"/>
          </p:cNvGraphicFramePr>
          <p:nvPr>
            <p:extLst>
              <p:ext uri="{D42A27DB-BD31-4B8C-83A1-F6EECF244321}">
                <p14:modId xmlns:p14="http://schemas.microsoft.com/office/powerpoint/2010/main" val="2757835107"/>
              </p:ext>
            </p:extLst>
          </p:nvPr>
        </p:nvGraphicFramePr>
        <p:xfrm>
          <a:off x="118753" y="243127"/>
          <a:ext cx="8182099" cy="6400800"/>
        </p:xfrm>
        <a:graphic>
          <a:graphicData uri="http://schemas.openxmlformats.org/drawingml/2006/table">
            <a:tbl>
              <a:tblPr firstRow="1" bandRow="1">
                <a:tableStyleId>{5C22544A-7EE6-4342-B048-85BDC9FD1C3A}</a:tableStyleId>
              </a:tblPr>
              <a:tblGrid>
                <a:gridCol w="2398816">
                  <a:extLst>
                    <a:ext uri="{9D8B030D-6E8A-4147-A177-3AD203B41FA5}">
                      <a16:colId xmlns:a16="http://schemas.microsoft.com/office/drawing/2014/main" val="2883153972"/>
                    </a:ext>
                  </a:extLst>
                </a:gridCol>
                <a:gridCol w="5783283">
                  <a:extLst>
                    <a:ext uri="{9D8B030D-6E8A-4147-A177-3AD203B41FA5}">
                      <a16:colId xmlns:a16="http://schemas.microsoft.com/office/drawing/2014/main" val="3719296406"/>
                    </a:ext>
                  </a:extLst>
                </a:gridCol>
              </a:tblGrid>
              <a:tr h="315297">
                <a:tc>
                  <a:txBody>
                    <a:bodyPr/>
                    <a:lstStyle/>
                    <a:p>
                      <a:pPr lvl="0" algn="ctr">
                        <a:buNone/>
                      </a:pPr>
                      <a:r>
                        <a:rPr lang="en-US" sz="1800" b="1" i="0" u="none" strike="noStrike" noProof="0" dirty="0">
                          <a:solidFill>
                            <a:srgbClr val="FFFFFF"/>
                          </a:solidFill>
                          <a:latin typeface="Calibri"/>
                        </a:rPr>
                        <a:t>Climate Condition</a:t>
                      </a:r>
                      <a:endParaRPr lang="en-US" dirty="0"/>
                    </a:p>
                  </a:txBody>
                  <a:tcPr/>
                </a:tc>
                <a:tc>
                  <a:txBody>
                    <a:bodyPr/>
                    <a:lstStyle/>
                    <a:p>
                      <a:pPr lvl="0" algn="ctr">
                        <a:buNone/>
                      </a:pPr>
                      <a:r>
                        <a:rPr lang="en-US" dirty="0"/>
                        <a:t>Impact on financial performance</a:t>
                      </a:r>
                    </a:p>
                  </a:txBody>
                  <a:tcPr/>
                </a:tc>
                <a:extLst>
                  <a:ext uri="{0D108BD9-81ED-4DB2-BD59-A6C34878D82A}">
                    <a16:rowId xmlns:a16="http://schemas.microsoft.com/office/drawing/2014/main" val="2400533520"/>
                  </a:ext>
                </a:extLst>
              </a:tr>
              <a:tr h="499221">
                <a:tc rowSpan="4">
                  <a:txBody>
                    <a:bodyPr/>
                    <a:lstStyle/>
                    <a:p>
                      <a:pPr lvl="0">
                        <a:buNone/>
                      </a:pPr>
                      <a:endParaRPr lang="en-US" sz="1800" b="1" i="0" u="none" strike="noStrike" noProof="0" dirty="0">
                        <a:solidFill>
                          <a:srgbClr val="000000"/>
                        </a:solidFill>
                        <a:latin typeface="Calibri"/>
                      </a:endParaRPr>
                    </a:p>
                    <a:p>
                      <a:pPr lvl="0">
                        <a:buNone/>
                      </a:pPr>
                      <a:endParaRPr lang="en-US" sz="1800" b="1" i="0" u="none" strike="noStrike" noProof="0" dirty="0">
                        <a:solidFill>
                          <a:srgbClr val="000000"/>
                        </a:solidFill>
                        <a:latin typeface="Calibri"/>
                      </a:endParaRPr>
                    </a:p>
                    <a:p>
                      <a:pPr lvl="0">
                        <a:buNone/>
                      </a:pPr>
                      <a:endParaRPr lang="en-US" sz="1800" b="1" i="0" u="none" strike="noStrike" noProof="0" dirty="0">
                        <a:solidFill>
                          <a:srgbClr val="000000"/>
                        </a:solidFill>
                        <a:latin typeface="Calibri"/>
                      </a:endParaRPr>
                    </a:p>
                    <a:p>
                      <a:pPr lvl="0">
                        <a:buNone/>
                      </a:pPr>
                      <a:endParaRPr lang="en-US" sz="1800" b="1" i="0" u="none" strike="noStrike" noProof="0" dirty="0">
                        <a:solidFill>
                          <a:srgbClr val="000000"/>
                        </a:solidFill>
                        <a:latin typeface="Calibri"/>
                      </a:endParaRPr>
                    </a:p>
                    <a:p>
                      <a:pPr lvl="0" algn="ctr">
                        <a:buNone/>
                      </a:pPr>
                      <a:endParaRPr lang="en-US" sz="1800" b="1" i="0" u="none" strike="noStrike" noProof="0" dirty="0">
                        <a:solidFill>
                          <a:srgbClr val="000000"/>
                        </a:solidFill>
                        <a:latin typeface="Calibri"/>
                      </a:endParaRPr>
                    </a:p>
                    <a:p>
                      <a:pPr lvl="0" algn="ctr">
                        <a:buNone/>
                      </a:pPr>
                      <a:endParaRPr lang="en-US" sz="1800" b="1" i="0" u="none" strike="noStrike" noProof="0" dirty="0">
                        <a:solidFill>
                          <a:srgbClr val="000000"/>
                        </a:solidFill>
                        <a:latin typeface="Calibri"/>
                      </a:endParaRPr>
                    </a:p>
                    <a:p>
                      <a:pPr lvl="0" algn="ctr">
                        <a:buNone/>
                      </a:pPr>
                      <a:endParaRPr lang="en-US" sz="1800" b="1" i="0" u="none" strike="noStrike" noProof="0" dirty="0">
                        <a:solidFill>
                          <a:srgbClr val="000000"/>
                        </a:solidFill>
                        <a:latin typeface="Calibri"/>
                      </a:endParaRPr>
                    </a:p>
                    <a:p>
                      <a:pPr lvl="0" algn="ctr">
                        <a:buNone/>
                      </a:pPr>
                      <a:r>
                        <a:rPr lang="en-US" sz="1800" b="1" i="0" u="none" strike="noStrike" noProof="0" dirty="0">
                          <a:solidFill>
                            <a:srgbClr val="000000"/>
                          </a:solidFill>
                          <a:latin typeface="Calibri"/>
                        </a:rPr>
                        <a:t>Increased</a:t>
                      </a:r>
                      <a:r>
                        <a:rPr lang="en-US" sz="1800" b="1" i="0" u="none" strike="noStrike" noProof="0" dirty="0">
                          <a:solidFill>
                            <a:srgbClr val="000000"/>
                          </a:solidFill>
                          <a:highlight>
                            <a:srgbClr val="CFD5EA"/>
                          </a:highlight>
                        </a:rPr>
                        <a:t> CO</a:t>
                      </a:r>
                      <a:r>
                        <a:rPr lang="en-US" sz="1800" b="1" i="0" u="none" strike="noStrike" baseline="-25000" noProof="0" dirty="0">
                          <a:solidFill>
                            <a:srgbClr val="000000"/>
                          </a:solidFill>
                          <a:highlight>
                            <a:srgbClr val="CFD5EA"/>
                          </a:highlight>
                        </a:rPr>
                        <a:t>2</a:t>
                      </a:r>
                      <a:r>
                        <a:rPr lang="en-US" sz="1800" b="1" i="0" u="none" strike="noStrike" noProof="0" dirty="0">
                          <a:solidFill>
                            <a:srgbClr val="000000"/>
                          </a:solidFill>
                          <a:latin typeface="Calibri"/>
                        </a:rPr>
                        <a:t>emission</a:t>
                      </a:r>
                    </a:p>
                    <a:p>
                      <a:pPr lvl="0" algn="ctr">
                        <a:buNone/>
                      </a:pPr>
                      <a:endParaRPr lang="en-US" dirty="0"/>
                    </a:p>
                  </a:txBody>
                  <a:tcPr/>
                </a:tc>
                <a:tc>
                  <a:txBody>
                    <a:bodyPr/>
                    <a:lstStyle/>
                    <a:p>
                      <a:pPr lvl="0" algn="ctr">
                        <a:buNone/>
                      </a:pPr>
                      <a:r>
                        <a:rPr lang="en-US" sz="1600" b="1" i="0" u="none" strike="noStrike" noProof="0" dirty="0">
                          <a:solidFill>
                            <a:srgbClr val="000000"/>
                          </a:solidFill>
                          <a:latin typeface="Calibri"/>
                        </a:rPr>
                        <a:t>Increase in Revenue from the new product Growmark can sell (Carbon Capture Storage)</a:t>
                      </a:r>
                      <a:endParaRPr lang="en-US" sz="1600" b="1" dirty="0"/>
                    </a:p>
                  </a:txBody>
                  <a:tcPr/>
                </a:tc>
                <a:extLst>
                  <a:ext uri="{0D108BD9-81ED-4DB2-BD59-A6C34878D82A}">
                    <a16:rowId xmlns:a16="http://schemas.microsoft.com/office/drawing/2014/main" val="3567586591"/>
                  </a:ext>
                </a:extLst>
              </a:tr>
              <a:tr h="1032721">
                <a:tc vMerge="1">
                  <a:txBody>
                    <a:bodyPr/>
                    <a:lstStyle/>
                    <a:p>
                      <a:endParaRPr lang="en-US"/>
                    </a:p>
                  </a:txBody>
                  <a:tcPr/>
                </a:tc>
                <a:tc>
                  <a:txBody>
                    <a:bodyPr/>
                    <a:lstStyle/>
                    <a:p>
                      <a:pPr lvl="0" algn="l">
                        <a:lnSpc>
                          <a:spcPct val="100000"/>
                        </a:lnSpc>
                        <a:spcBef>
                          <a:spcPts val="0"/>
                        </a:spcBef>
                        <a:spcAft>
                          <a:spcPts val="0"/>
                        </a:spcAft>
                        <a:buNone/>
                      </a:pPr>
                      <a:r>
                        <a:rPr lang="en-US" sz="1400" b="0" i="0" u="none" strike="noStrike" noProof="0" dirty="0">
                          <a:solidFill>
                            <a:srgbClr val="000000"/>
                          </a:solidFill>
                          <a:latin typeface="Calibri"/>
                        </a:rPr>
                        <a:t>Growmark could take advantage of the excess CO</a:t>
                      </a:r>
                      <a:r>
                        <a:rPr lang="en-US" sz="1400" b="0" i="0" u="none" strike="noStrike" baseline="-25000" noProof="0" dirty="0">
                          <a:solidFill>
                            <a:srgbClr val="000000"/>
                          </a:solidFill>
                          <a:latin typeface="Calibri"/>
                        </a:rPr>
                        <a:t>2</a:t>
                      </a:r>
                      <a:r>
                        <a:rPr lang="en-US" sz="1400" b="0" i="0" u="none" strike="noStrike" noProof="0" dirty="0">
                          <a:solidFill>
                            <a:srgbClr val="000000"/>
                          </a:solidFill>
                          <a:latin typeface="Calibri"/>
                        </a:rPr>
                        <a:t> they release into the environment due to the heavy machines they use on their site. They can look at capturing carbon dioxide and injecting it into deep geologic formations for safe, secure and permanent storage.</a:t>
                      </a:r>
                      <a:endParaRPr lang="en-US" sz="1400" dirty="0"/>
                    </a:p>
                    <a:p>
                      <a:pPr lvl="0" algn="l">
                        <a:lnSpc>
                          <a:spcPct val="100000"/>
                        </a:lnSpc>
                        <a:spcBef>
                          <a:spcPts val="0"/>
                        </a:spcBef>
                        <a:spcAft>
                          <a:spcPts val="0"/>
                        </a:spcAft>
                        <a:buNone/>
                      </a:pPr>
                      <a:r>
                        <a:rPr lang="en-US" sz="1400" b="0" i="0" u="none" strike="noStrike" noProof="0" dirty="0">
                          <a:solidFill>
                            <a:srgbClr val="000000"/>
                          </a:solidFill>
                          <a:latin typeface="Calibri"/>
                        </a:rPr>
                        <a:t>This will help Growmark achieve climate goals and help mitigate CO</a:t>
                      </a:r>
                      <a:r>
                        <a:rPr lang="en-US" sz="1400" b="0" i="0" u="none" strike="noStrike" baseline="-25000" noProof="0" dirty="0">
                          <a:solidFill>
                            <a:srgbClr val="000000"/>
                          </a:solidFill>
                          <a:latin typeface="Calibri"/>
                        </a:rPr>
                        <a:t>2</a:t>
                      </a:r>
                      <a:r>
                        <a:rPr lang="en-US" sz="1400" b="0" i="0" u="none" strike="noStrike" noProof="0" dirty="0">
                          <a:solidFill>
                            <a:srgbClr val="000000"/>
                          </a:solidFill>
                          <a:latin typeface="Calibri"/>
                        </a:rPr>
                        <a:t> emissions</a:t>
                      </a:r>
                      <a:endParaRPr lang="en-US" sz="1400" dirty="0"/>
                    </a:p>
                  </a:txBody>
                  <a:tcPr/>
                </a:tc>
                <a:extLst>
                  <a:ext uri="{0D108BD9-81ED-4DB2-BD59-A6C34878D82A}">
                    <a16:rowId xmlns:a16="http://schemas.microsoft.com/office/drawing/2014/main" val="930096517"/>
                  </a:ext>
                </a:extLst>
              </a:tr>
              <a:tr h="499221">
                <a:tc vMerge="1">
                  <a:txBody>
                    <a:bodyPr/>
                    <a:lstStyle/>
                    <a:p>
                      <a:endParaRPr lang="en-US"/>
                    </a:p>
                  </a:txBody>
                  <a:tcPr/>
                </a:tc>
                <a:tc>
                  <a:txBody>
                    <a:bodyPr/>
                    <a:lstStyle/>
                    <a:p>
                      <a:pPr marL="0" lvl="0" indent="0" algn="ctr">
                        <a:lnSpc>
                          <a:spcPct val="100000"/>
                        </a:lnSpc>
                        <a:spcBef>
                          <a:spcPts val="0"/>
                        </a:spcBef>
                        <a:spcAft>
                          <a:spcPts val="0"/>
                        </a:spcAft>
                        <a:buNone/>
                      </a:pPr>
                      <a:r>
                        <a:rPr lang="en-US" sz="1600" b="1" i="0" u="none" strike="noStrike" noProof="0" dirty="0">
                          <a:solidFill>
                            <a:srgbClr val="000000"/>
                          </a:solidFill>
                          <a:latin typeface="Calibri"/>
                        </a:rPr>
                        <a:t>Increased crop production for farmers</a:t>
                      </a:r>
                      <a:endParaRPr lang="en-US" sz="1600" b="0" i="0" u="none" strike="noStrike" noProof="0" dirty="0">
                        <a:solidFill>
                          <a:srgbClr val="000000"/>
                        </a:solidFill>
                        <a:latin typeface="Calibri"/>
                      </a:endParaRPr>
                    </a:p>
                    <a:p>
                      <a:pPr lvl="0">
                        <a:buNone/>
                      </a:pPr>
                      <a:endParaRPr lang="en-US" sz="1600" dirty="0"/>
                    </a:p>
                  </a:txBody>
                  <a:tcPr/>
                </a:tc>
                <a:extLst>
                  <a:ext uri="{0D108BD9-81ED-4DB2-BD59-A6C34878D82A}">
                    <a16:rowId xmlns:a16="http://schemas.microsoft.com/office/drawing/2014/main" val="4053631003"/>
                  </a:ext>
                </a:extLst>
              </a:tr>
              <a:tr h="3146196">
                <a:tc vMerge="1">
                  <a:txBody>
                    <a:bodyPr/>
                    <a:lstStyle/>
                    <a:p>
                      <a:endParaRPr lang="en-US"/>
                    </a:p>
                  </a:txBody>
                  <a:tcPr/>
                </a:tc>
                <a:tc>
                  <a:txBody>
                    <a:bodyPr/>
                    <a:lstStyle/>
                    <a:p>
                      <a:pPr lvl="0" algn="l">
                        <a:lnSpc>
                          <a:spcPct val="100000"/>
                        </a:lnSpc>
                        <a:spcBef>
                          <a:spcPts val="0"/>
                        </a:spcBef>
                        <a:spcAft>
                          <a:spcPts val="0"/>
                        </a:spcAft>
                        <a:buNone/>
                      </a:pPr>
                      <a:r>
                        <a:rPr lang="en-US" sz="1400" b="0" i="0" u="none" strike="noStrike" noProof="0" dirty="0">
                          <a:solidFill>
                            <a:srgbClr val="000000"/>
                          </a:solidFill>
                          <a:latin typeface="Calibri"/>
                        </a:rPr>
                        <a:t>Jaggar et al. (2010) concluded that CO</a:t>
                      </a:r>
                      <a:r>
                        <a:rPr lang="en-US" sz="1400" b="0" i="0" u="none" strike="noStrike" baseline="-25000" noProof="0" dirty="0">
                          <a:solidFill>
                            <a:srgbClr val="000000"/>
                          </a:solidFill>
                          <a:latin typeface="Calibri"/>
                        </a:rPr>
                        <a:t>2 </a:t>
                      </a:r>
                      <a:r>
                        <a:rPr lang="en-US" sz="1400" b="0" i="0" u="none" strike="noStrike" noProof="0" dirty="0">
                          <a:solidFill>
                            <a:srgbClr val="000000"/>
                          </a:solidFill>
                          <a:latin typeface="Calibri"/>
                        </a:rPr>
                        <a:t>enrichment was likely to allow yield increases depending on the location.</a:t>
                      </a:r>
                      <a:endParaRPr lang="en-US" sz="1400" dirty="0"/>
                    </a:p>
                    <a:p>
                      <a:pPr lvl="0" algn="l">
                        <a:lnSpc>
                          <a:spcPct val="100000"/>
                        </a:lnSpc>
                        <a:spcBef>
                          <a:spcPts val="0"/>
                        </a:spcBef>
                        <a:spcAft>
                          <a:spcPts val="0"/>
                        </a:spcAft>
                        <a:buNone/>
                      </a:pPr>
                      <a:endParaRPr lang="en-US" sz="1400" b="0" i="0" u="none" strike="noStrike" noProof="0" dirty="0">
                        <a:solidFill>
                          <a:srgbClr val="000000"/>
                        </a:solidFill>
                        <a:latin typeface="Calibri"/>
                      </a:endParaRPr>
                    </a:p>
                    <a:p>
                      <a:pPr lvl="0" algn="l">
                        <a:lnSpc>
                          <a:spcPct val="100000"/>
                        </a:lnSpc>
                        <a:spcBef>
                          <a:spcPts val="0"/>
                        </a:spcBef>
                        <a:spcAft>
                          <a:spcPts val="0"/>
                        </a:spcAft>
                        <a:buNone/>
                      </a:pPr>
                      <a:r>
                        <a:rPr lang="en-US" sz="1400" b="0" i="0" u="none" strike="noStrike" noProof="0" dirty="0">
                          <a:solidFill>
                            <a:srgbClr val="000000"/>
                          </a:solidFill>
                          <a:latin typeface="Calibri"/>
                        </a:rPr>
                        <a:t>Rising levels of CO</a:t>
                      </a:r>
                      <a:r>
                        <a:rPr lang="en-US" sz="1400" b="0" i="0" u="none" strike="noStrike" baseline="-25000" noProof="0" dirty="0">
                          <a:solidFill>
                            <a:srgbClr val="000000"/>
                          </a:solidFill>
                          <a:latin typeface="Calibri"/>
                        </a:rPr>
                        <a:t>2</a:t>
                      </a:r>
                      <a:r>
                        <a:rPr lang="en-US" sz="1400" b="0" i="0" u="none" strike="noStrike" noProof="0" dirty="0">
                          <a:solidFill>
                            <a:srgbClr val="000000"/>
                          </a:solidFill>
                          <a:latin typeface="Calibri"/>
                        </a:rPr>
                        <a:t> in the atmosphere drive an increase in plant photosynthesis—an effect known as the </a:t>
                      </a:r>
                      <a:r>
                        <a:rPr lang="en-US" sz="1400" b="0" i="1" u="none" strike="noStrike" noProof="0" dirty="0">
                          <a:solidFill>
                            <a:srgbClr val="000000"/>
                          </a:solidFill>
                          <a:latin typeface="Calibri"/>
                        </a:rPr>
                        <a:t>carbon fertilization effect.</a:t>
                      </a:r>
                      <a:r>
                        <a:rPr lang="en-US" sz="1400" b="0" i="0" u="none" strike="noStrike" noProof="0" dirty="0">
                          <a:solidFill>
                            <a:srgbClr val="000000"/>
                          </a:solidFill>
                          <a:latin typeface="Calibri"/>
                        </a:rPr>
                        <a:t> </a:t>
                      </a:r>
                      <a:r>
                        <a:rPr lang="en-US" sz="1400" b="0" i="0" u="none" strike="noStrike" noProof="0" dirty="0">
                          <a:solidFill>
                            <a:srgbClr val="0563C1"/>
                          </a:solidFill>
                          <a:latin typeface="Calibri"/>
                          <a:hlinkClick r:id="rId3"/>
                        </a:rPr>
                        <a:t>New research</a:t>
                      </a:r>
                      <a:r>
                        <a:rPr lang="en-US" sz="1400" b="0" i="0" u="none" strike="noStrike" noProof="0" dirty="0">
                          <a:solidFill>
                            <a:srgbClr val="000000"/>
                          </a:solidFill>
                          <a:latin typeface="Calibri"/>
                        </a:rPr>
                        <a:t> has found that between </a:t>
                      </a:r>
                      <a:r>
                        <a:rPr lang="en-US" sz="1400" b="1" i="0" u="none" strike="noStrike" noProof="0" dirty="0">
                          <a:solidFill>
                            <a:srgbClr val="000000"/>
                          </a:solidFill>
                          <a:latin typeface="Calibri"/>
                        </a:rPr>
                        <a:t>1982 </a:t>
                      </a:r>
                      <a:r>
                        <a:rPr lang="en-US" sz="1400" b="0" i="0" u="none" strike="noStrike" noProof="0" dirty="0">
                          <a:solidFill>
                            <a:srgbClr val="000000"/>
                          </a:solidFill>
                          <a:latin typeface="Calibri"/>
                        </a:rPr>
                        <a:t>and </a:t>
                      </a:r>
                      <a:r>
                        <a:rPr lang="en-US" sz="1400" b="1" i="0" u="none" strike="noStrike" noProof="0" dirty="0">
                          <a:solidFill>
                            <a:srgbClr val="000000"/>
                          </a:solidFill>
                          <a:latin typeface="Calibri"/>
                        </a:rPr>
                        <a:t>2020</a:t>
                      </a:r>
                      <a:r>
                        <a:rPr lang="en-US" sz="1400" b="0" i="0" u="none" strike="noStrike" noProof="0" dirty="0">
                          <a:solidFill>
                            <a:srgbClr val="000000"/>
                          </a:solidFill>
                          <a:latin typeface="Calibri"/>
                        </a:rPr>
                        <a:t>, global plant photosynthesis grew </a:t>
                      </a:r>
                      <a:r>
                        <a:rPr lang="en-US" sz="1400" b="1" i="0" u="none" strike="noStrike" noProof="0" dirty="0">
                          <a:solidFill>
                            <a:srgbClr val="000000"/>
                          </a:solidFill>
                          <a:latin typeface="Calibri"/>
                        </a:rPr>
                        <a:t>12%,</a:t>
                      </a:r>
                      <a:r>
                        <a:rPr lang="en-US" sz="1400" b="0" i="0" u="none" strike="noStrike" noProof="0" dirty="0">
                          <a:solidFill>
                            <a:srgbClr val="000000"/>
                          </a:solidFill>
                          <a:latin typeface="Calibri"/>
                        </a:rPr>
                        <a:t> tracking CO</a:t>
                      </a:r>
                      <a:r>
                        <a:rPr lang="en-US" sz="1400" b="0" i="0" u="none" strike="noStrike" baseline="-25000" noProof="0" dirty="0">
                          <a:solidFill>
                            <a:srgbClr val="000000"/>
                          </a:solidFill>
                          <a:latin typeface="Calibri"/>
                        </a:rPr>
                        <a:t>2</a:t>
                      </a:r>
                      <a:r>
                        <a:rPr lang="en-US" sz="1400" b="0" i="0" u="none" strike="noStrike" noProof="0" dirty="0">
                          <a:solidFill>
                            <a:srgbClr val="000000"/>
                          </a:solidFill>
                          <a:latin typeface="Calibri"/>
                        </a:rPr>
                        <a:t> levels in the atmosphere as they rose </a:t>
                      </a:r>
                      <a:r>
                        <a:rPr lang="en-US" sz="1400" b="1" i="0" u="none" strike="noStrike" noProof="0" dirty="0">
                          <a:solidFill>
                            <a:srgbClr val="000000"/>
                          </a:solidFill>
                          <a:latin typeface="Calibri"/>
                        </a:rPr>
                        <a:t>17%.</a:t>
                      </a:r>
                      <a:r>
                        <a:rPr lang="en-US" sz="1400" b="0" i="0" u="none" strike="noStrike" noProof="0" dirty="0">
                          <a:solidFill>
                            <a:srgbClr val="000000"/>
                          </a:solidFill>
                          <a:latin typeface="Calibri"/>
                        </a:rPr>
                        <a:t> Most of this increase in photosynthesis was due to carbon dioxide fertilization</a:t>
                      </a:r>
                      <a:endParaRPr lang="en-US" sz="1400" dirty="0"/>
                    </a:p>
                    <a:p>
                      <a:pPr lvl="0">
                        <a:buNone/>
                      </a:pPr>
                      <a:endParaRPr lang="en-US" sz="1400" dirty="0"/>
                    </a:p>
                    <a:p>
                      <a:pPr lvl="0" algn="l">
                        <a:lnSpc>
                          <a:spcPct val="100000"/>
                        </a:lnSpc>
                        <a:spcBef>
                          <a:spcPts val="0"/>
                        </a:spcBef>
                        <a:spcAft>
                          <a:spcPts val="0"/>
                        </a:spcAft>
                        <a:buNone/>
                      </a:pPr>
                      <a:r>
                        <a:rPr lang="en-US" sz="1400" b="0" i="0" u="none" strike="noStrike" noProof="0" dirty="0">
                          <a:solidFill>
                            <a:srgbClr val="000000"/>
                          </a:solidFill>
                          <a:latin typeface="Calibri"/>
                        </a:rPr>
                        <a:t>Elevated CO2 levels, above-ground plant growth increased an average of </a:t>
                      </a:r>
                      <a:r>
                        <a:rPr lang="en-US" sz="1400" b="1" i="0" u="none" strike="noStrike" noProof="0" dirty="0">
                          <a:solidFill>
                            <a:srgbClr val="000000"/>
                          </a:solidFill>
                          <a:latin typeface="Calibri"/>
                        </a:rPr>
                        <a:t>21%,</a:t>
                      </a:r>
                      <a:r>
                        <a:rPr lang="en-US" sz="1400" b="0" i="0" u="none" strike="noStrike" noProof="0" dirty="0">
                          <a:solidFill>
                            <a:srgbClr val="000000"/>
                          </a:solidFill>
                          <a:latin typeface="Calibri"/>
                        </a:rPr>
                        <a:t> while below-ground growth increased </a:t>
                      </a:r>
                      <a:r>
                        <a:rPr lang="en-US" sz="1400" b="1" i="0" u="none" strike="noStrike" noProof="0" dirty="0">
                          <a:solidFill>
                            <a:srgbClr val="000000"/>
                          </a:solidFill>
                          <a:latin typeface="Calibri"/>
                        </a:rPr>
                        <a:t>28%.</a:t>
                      </a:r>
                      <a:endParaRPr lang="en-US" sz="1400" b="0" i="0" u="none" strike="noStrike" noProof="0" dirty="0">
                        <a:solidFill>
                          <a:srgbClr val="000000"/>
                        </a:solidFill>
                        <a:latin typeface="Calibri"/>
                      </a:endParaRPr>
                    </a:p>
                    <a:p>
                      <a:pPr lvl="0" algn="l">
                        <a:lnSpc>
                          <a:spcPct val="100000"/>
                        </a:lnSpc>
                        <a:spcBef>
                          <a:spcPts val="0"/>
                        </a:spcBef>
                        <a:spcAft>
                          <a:spcPts val="0"/>
                        </a:spcAft>
                        <a:buNone/>
                      </a:pPr>
                      <a:endParaRPr lang="en-US" sz="1400" b="0" i="0" u="none" strike="noStrike" noProof="0" dirty="0">
                        <a:solidFill>
                          <a:srgbClr val="000000"/>
                        </a:solidFill>
                        <a:latin typeface="Calibri"/>
                      </a:endParaRPr>
                    </a:p>
                    <a:p>
                      <a:pPr lvl="0" algn="l">
                        <a:lnSpc>
                          <a:spcPct val="100000"/>
                        </a:lnSpc>
                        <a:spcBef>
                          <a:spcPts val="0"/>
                        </a:spcBef>
                        <a:spcAft>
                          <a:spcPts val="0"/>
                        </a:spcAft>
                        <a:buNone/>
                      </a:pPr>
                      <a:r>
                        <a:rPr lang="en-US" sz="1400" b="0" i="0" u="none" strike="noStrike" noProof="0" dirty="0">
                          <a:solidFill>
                            <a:srgbClr val="000000"/>
                          </a:solidFill>
                          <a:latin typeface="Calibri"/>
                        </a:rPr>
                        <a:t>As a result, some crops such as wheat, rice and soybeans are expected to benefit from increased CO2 with an increase in yields from 12 to 14 percent. However, crops such as corn are not affected</a:t>
                      </a:r>
                      <a:endParaRPr lang="en-US" sz="1400" dirty="0"/>
                    </a:p>
                  </a:txBody>
                  <a:tcPr/>
                </a:tc>
                <a:extLst>
                  <a:ext uri="{0D108BD9-81ED-4DB2-BD59-A6C34878D82A}">
                    <a16:rowId xmlns:a16="http://schemas.microsoft.com/office/drawing/2014/main" val="2834913080"/>
                  </a:ext>
                </a:extLst>
              </a:tr>
            </a:tbl>
          </a:graphicData>
        </a:graphic>
      </p:graphicFrame>
      <p:pic>
        <p:nvPicPr>
          <p:cNvPr id="5" name="Picture 4">
            <a:extLst>
              <a:ext uri="{FF2B5EF4-FFF2-40B4-BE49-F238E27FC236}">
                <a16:creationId xmlns:a16="http://schemas.microsoft.com/office/drawing/2014/main" id="{B2E6B3C8-12F3-D4D0-5AD7-5F3325BC6444}"/>
              </a:ext>
            </a:extLst>
          </p:cNvPr>
          <p:cNvPicPr>
            <a:picLocks noChangeAspect="1"/>
          </p:cNvPicPr>
          <p:nvPr/>
        </p:nvPicPr>
        <p:blipFill>
          <a:blip r:embed="rId4"/>
          <a:stretch>
            <a:fillRect/>
          </a:stretch>
        </p:blipFill>
        <p:spPr>
          <a:xfrm>
            <a:off x="8300852" y="1606063"/>
            <a:ext cx="3891148" cy="2534366"/>
          </a:xfrm>
          <a:prstGeom prst="rect">
            <a:avLst/>
          </a:prstGeom>
        </p:spPr>
      </p:pic>
    </p:spTree>
    <p:extLst>
      <p:ext uri="{BB962C8B-B14F-4D97-AF65-F5344CB8AC3E}">
        <p14:creationId xmlns:p14="http://schemas.microsoft.com/office/powerpoint/2010/main" val="40408264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C5B62145-3C67-0E7E-1116-74B842A019B1}"/>
              </a:ext>
            </a:extLst>
          </p:cNvPr>
          <p:cNvGraphicFramePr>
            <a:graphicFrameLocks noGrp="1"/>
          </p:cNvGraphicFramePr>
          <p:nvPr>
            <p:extLst>
              <p:ext uri="{D42A27DB-BD31-4B8C-83A1-F6EECF244321}">
                <p14:modId xmlns:p14="http://schemas.microsoft.com/office/powerpoint/2010/main" val="1141759079"/>
              </p:ext>
            </p:extLst>
          </p:nvPr>
        </p:nvGraphicFramePr>
        <p:xfrm>
          <a:off x="199869" y="928579"/>
          <a:ext cx="8393494" cy="5775390"/>
        </p:xfrm>
        <a:graphic>
          <a:graphicData uri="http://schemas.openxmlformats.org/drawingml/2006/table">
            <a:tbl>
              <a:tblPr firstRow="1" bandRow="1">
                <a:tableStyleId>{5C22544A-7EE6-4342-B048-85BDC9FD1C3A}</a:tableStyleId>
              </a:tblPr>
              <a:tblGrid>
                <a:gridCol w="2721461">
                  <a:extLst>
                    <a:ext uri="{9D8B030D-6E8A-4147-A177-3AD203B41FA5}">
                      <a16:colId xmlns:a16="http://schemas.microsoft.com/office/drawing/2014/main" val="1117243018"/>
                    </a:ext>
                  </a:extLst>
                </a:gridCol>
                <a:gridCol w="5672033">
                  <a:extLst>
                    <a:ext uri="{9D8B030D-6E8A-4147-A177-3AD203B41FA5}">
                      <a16:colId xmlns:a16="http://schemas.microsoft.com/office/drawing/2014/main" val="2985452428"/>
                    </a:ext>
                  </a:extLst>
                </a:gridCol>
              </a:tblGrid>
              <a:tr h="431877">
                <a:tc>
                  <a:txBody>
                    <a:bodyPr/>
                    <a:lstStyle/>
                    <a:p>
                      <a:pPr lvl="0" algn="ctr">
                        <a:buNone/>
                      </a:pPr>
                      <a:r>
                        <a:rPr lang="en-US" sz="1800" b="1" i="0" u="none" strike="noStrike" noProof="0" dirty="0">
                          <a:solidFill>
                            <a:srgbClr val="FFFFFF"/>
                          </a:solidFill>
                          <a:latin typeface="Calibri"/>
                        </a:rPr>
                        <a:t>Climate Condition</a:t>
                      </a:r>
                      <a:endParaRPr lang="en-US" dirty="0"/>
                    </a:p>
                  </a:txBody>
                  <a:tcPr/>
                </a:tc>
                <a:tc>
                  <a:txBody>
                    <a:bodyPr/>
                    <a:lstStyle/>
                    <a:p>
                      <a:pPr lvl="0" algn="ctr">
                        <a:buNone/>
                      </a:pPr>
                      <a:r>
                        <a:rPr lang="en-US" dirty="0"/>
                        <a:t>Impact on financial performance</a:t>
                      </a:r>
                    </a:p>
                  </a:txBody>
                  <a:tcPr/>
                </a:tc>
                <a:extLst>
                  <a:ext uri="{0D108BD9-81ED-4DB2-BD59-A6C34878D82A}">
                    <a16:rowId xmlns:a16="http://schemas.microsoft.com/office/drawing/2014/main" val="1288172662"/>
                  </a:ext>
                </a:extLst>
              </a:tr>
              <a:tr h="432718">
                <a:tc rowSpan="3">
                  <a:txBody>
                    <a:bodyPr/>
                    <a:lstStyle/>
                    <a:p>
                      <a:pPr lvl="0">
                        <a:buNone/>
                      </a:pPr>
                      <a:endParaRPr lang="en-US" dirty="0"/>
                    </a:p>
                    <a:p>
                      <a:pPr lvl="0">
                        <a:buNone/>
                      </a:pPr>
                      <a:endParaRPr lang="en-US" dirty="0"/>
                    </a:p>
                    <a:p>
                      <a:pPr lvl="0">
                        <a:buNone/>
                      </a:pPr>
                      <a:endParaRPr lang="en-US" dirty="0"/>
                    </a:p>
                    <a:p>
                      <a:pPr lvl="0">
                        <a:buNone/>
                      </a:pPr>
                      <a:endParaRPr lang="en-US" dirty="0"/>
                    </a:p>
                    <a:p>
                      <a:pPr lvl="0">
                        <a:buNone/>
                      </a:pPr>
                      <a:endParaRPr lang="en-US" dirty="0"/>
                    </a:p>
                    <a:p>
                      <a:pPr lvl="0">
                        <a:buNone/>
                      </a:pPr>
                      <a:endParaRPr lang="en-US" dirty="0"/>
                    </a:p>
                    <a:p>
                      <a:pPr lvl="0">
                        <a:buNone/>
                      </a:pPr>
                      <a:endParaRPr lang="en-US" dirty="0"/>
                    </a:p>
                    <a:p>
                      <a:pPr lvl="0">
                        <a:buNone/>
                      </a:pPr>
                      <a:endParaRPr lang="en-US" dirty="0"/>
                    </a:p>
                    <a:p>
                      <a:pPr lvl="0">
                        <a:buNone/>
                      </a:pPr>
                      <a:r>
                        <a:rPr lang="en-US" b="1" dirty="0"/>
                        <a:t>Increased temperatures</a:t>
                      </a:r>
                    </a:p>
                  </a:txBody>
                  <a:tcPr/>
                </a:tc>
                <a:tc>
                  <a:txBody>
                    <a:bodyPr/>
                    <a:lstStyle/>
                    <a:p>
                      <a:pPr marL="0" lvl="0" indent="0" algn="l">
                        <a:lnSpc>
                          <a:spcPct val="100000"/>
                        </a:lnSpc>
                        <a:spcBef>
                          <a:spcPts val="0"/>
                        </a:spcBef>
                        <a:spcAft>
                          <a:spcPts val="0"/>
                        </a:spcAft>
                        <a:buClr>
                          <a:srgbClr val="000000"/>
                        </a:buClr>
                        <a:buNone/>
                      </a:pPr>
                      <a:r>
                        <a:rPr lang="en-US" sz="1600" b="1" i="0" u="none" strike="noStrike" noProof="0" dirty="0">
                          <a:solidFill>
                            <a:srgbClr val="000000"/>
                          </a:solidFill>
                          <a:latin typeface="Calibri"/>
                        </a:rPr>
                        <a:t>Decrease in the quality and quantity of seed, business interruption</a:t>
                      </a:r>
                      <a:endParaRPr lang="en-US" sz="1600" b="0" i="0" u="none" strike="noStrike" noProof="0" dirty="0">
                        <a:solidFill>
                          <a:srgbClr val="000000"/>
                        </a:solidFill>
                        <a:latin typeface="Calibri"/>
                      </a:endParaRPr>
                    </a:p>
                    <a:p>
                      <a:pPr lvl="0">
                        <a:buNone/>
                      </a:pPr>
                      <a:endParaRPr lang="en-US" dirty="0"/>
                    </a:p>
                  </a:txBody>
                  <a:tcPr/>
                </a:tc>
                <a:extLst>
                  <a:ext uri="{0D108BD9-81ED-4DB2-BD59-A6C34878D82A}">
                    <a16:rowId xmlns:a16="http://schemas.microsoft.com/office/drawing/2014/main" val="4189360419"/>
                  </a:ext>
                </a:extLst>
              </a:tr>
              <a:tr h="2003032">
                <a:tc vMerge="1">
                  <a:txBody>
                    <a:bodyPr/>
                    <a:lstStyle/>
                    <a:p>
                      <a:endParaRPr lang="en-US"/>
                    </a:p>
                  </a:txBody>
                  <a:tcPr/>
                </a:tc>
                <a:tc>
                  <a:txBody>
                    <a:bodyPr/>
                    <a:lstStyle/>
                    <a:p>
                      <a:pPr lvl="0" algn="l">
                        <a:lnSpc>
                          <a:spcPct val="100000"/>
                        </a:lnSpc>
                        <a:spcBef>
                          <a:spcPts val="0"/>
                        </a:spcBef>
                        <a:spcAft>
                          <a:spcPts val="0"/>
                        </a:spcAft>
                        <a:buNone/>
                      </a:pPr>
                      <a:r>
                        <a:rPr lang="en-US" sz="1600" b="1" i="0" u="none" strike="noStrike" noProof="0" dirty="0">
                          <a:solidFill>
                            <a:srgbClr val="000000"/>
                          </a:solidFill>
                          <a:latin typeface="Calibri"/>
                        </a:rPr>
                        <a:t>High temperatures during seed filling frequently disrupt normal seed development, which increases the proportion of seeds that are shriveled, abnormal and are of lower quality (Spears </a:t>
                      </a:r>
                      <a:r>
                        <a:rPr lang="en-US" sz="1600" b="1" i="1" u="none" strike="noStrike" noProof="0" dirty="0">
                          <a:solidFill>
                            <a:srgbClr val="000000"/>
                          </a:solidFill>
                          <a:latin typeface="Calibri"/>
                        </a:rPr>
                        <a:t>et al</a:t>
                      </a:r>
                      <a:r>
                        <a:rPr lang="en-US" sz="1600" b="1" i="0" u="none" strike="noStrike" noProof="0" dirty="0">
                          <a:solidFill>
                            <a:srgbClr val="000000"/>
                          </a:solidFill>
                          <a:latin typeface="Calibri"/>
                        </a:rPr>
                        <a:t>. </a:t>
                      </a:r>
                      <a:r>
                        <a:rPr lang="en-US" sz="1600" b="1" i="0" u="none" strike="noStrike" noProof="0" dirty="0">
                          <a:solidFill>
                            <a:srgbClr val="0563C1"/>
                          </a:solidFill>
                          <a:latin typeface="Calibri"/>
                          <a:hlinkClick r:id="rId2"/>
                        </a:rPr>
                        <a:t>Reference Spears, </a:t>
                      </a:r>
                      <a:r>
                        <a:rPr lang="en-US" sz="1600" b="1" i="0" u="none" strike="noStrike" noProof="0" dirty="0" err="1">
                          <a:solidFill>
                            <a:srgbClr val="0563C1"/>
                          </a:solidFill>
                          <a:latin typeface="Calibri"/>
                          <a:hlinkClick r:id="rId2"/>
                        </a:rPr>
                        <a:t>Tekrony</a:t>
                      </a:r>
                      <a:r>
                        <a:rPr lang="en-US" sz="1600" b="1" i="0" u="none" strike="noStrike" noProof="0" dirty="0">
                          <a:solidFill>
                            <a:srgbClr val="0563C1"/>
                          </a:solidFill>
                          <a:latin typeface="Calibri"/>
                          <a:hlinkClick r:id="rId2"/>
                        </a:rPr>
                        <a:t> and Egli</a:t>
                      </a:r>
                      <a:r>
                        <a:rPr lang="en-US" sz="1600" b="1" i="0" u="sng" strike="noStrike" noProof="0" dirty="0">
                          <a:solidFill>
                            <a:srgbClr val="0563C1"/>
                          </a:solidFill>
                          <a:latin typeface="Calibri"/>
                          <a:hlinkClick r:id="rId2"/>
                        </a:rPr>
                        <a:t>1997</a:t>
                      </a:r>
                      <a:r>
                        <a:rPr lang="en-US" sz="1600" b="1" i="0" u="none" strike="noStrike" noProof="0" dirty="0">
                          <a:solidFill>
                            <a:srgbClr val="000000"/>
                          </a:solidFill>
                          <a:latin typeface="Calibri"/>
                        </a:rPr>
                        <a:t>)</a:t>
                      </a:r>
                      <a:endParaRPr lang="en-US" sz="1600" b="0" i="0" u="none" strike="noStrike" noProof="0" dirty="0">
                        <a:solidFill>
                          <a:srgbClr val="000000"/>
                        </a:solidFill>
                        <a:latin typeface="Calibri"/>
                      </a:endParaRPr>
                    </a:p>
                    <a:p>
                      <a:pPr lvl="0" algn="l">
                        <a:lnSpc>
                          <a:spcPct val="100000"/>
                        </a:lnSpc>
                        <a:spcBef>
                          <a:spcPts val="0"/>
                        </a:spcBef>
                        <a:spcAft>
                          <a:spcPts val="0"/>
                        </a:spcAft>
                        <a:buNone/>
                      </a:pPr>
                      <a:r>
                        <a:rPr lang="en-US" sz="1600" b="0" i="0" u="none" strike="noStrike" noProof="0" dirty="0">
                          <a:solidFill>
                            <a:srgbClr val="000000"/>
                          </a:solidFill>
                          <a:latin typeface="Calibri"/>
                        </a:rPr>
                        <a:t>Many crops start to experience stress at temperatures above </a:t>
                      </a:r>
                      <a:r>
                        <a:rPr lang="en-US" sz="1600" b="1" i="0" u="none" strike="noStrike" noProof="0" dirty="0">
                          <a:solidFill>
                            <a:srgbClr val="000000"/>
                          </a:solidFill>
                          <a:latin typeface="Calibri"/>
                        </a:rPr>
                        <a:t>32° to 35°C.</a:t>
                      </a:r>
                      <a:r>
                        <a:rPr lang="en-US" sz="1600" b="0" i="0" u="none" strike="noStrike" noProof="0" dirty="0">
                          <a:solidFill>
                            <a:srgbClr val="000000"/>
                          </a:solidFill>
                          <a:latin typeface="Calibri"/>
                        </a:rPr>
                        <a:t> Models show that each degree of added warmth can cause a </a:t>
                      </a:r>
                      <a:r>
                        <a:rPr lang="en-US" sz="1600" b="1" i="0" u="none" strike="noStrike" noProof="0" dirty="0">
                          <a:solidFill>
                            <a:srgbClr val="000000"/>
                          </a:solidFill>
                          <a:latin typeface="Calibri"/>
                        </a:rPr>
                        <a:t>3% to 7%  loss</a:t>
                      </a:r>
                      <a:r>
                        <a:rPr lang="en-US" sz="1600" b="0" i="0" u="none" strike="noStrike" noProof="0" dirty="0">
                          <a:solidFill>
                            <a:srgbClr val="000000"/>
                          </a:solidFill>
                          <a:latin typeface="Calibri"/>
                        </a:rPr>
                        <a:t> in the yields of some important crops, such as corn and soybeans</a:t>
                      </a:r>
                    </a:p>
                    <a:p>
                      <a:pPr lvl="0" algn="l">
                        <a:lnSpc>
                          <a:spcPct val="100000"/>
                        </a:lnSpc>
                        <a:spcBef>
                          <a:spcPts val="0"/>
                        </a:spcBef>
                        <a:spcAft>
                          <a:spcPts val="0"/>
                        </a:spcAft>
                        <a:buNone/>
                      </a:pPr>
                      <a:endParaRPr lang="en-US" sz="1600" b="0" i="0" u="none" strike="noStrike" noProof="0" dirty="0">
                        <a:solidFill>
                          <a:srgbClr val="000000"/>
                        </a:solidFill>
                        <a:latin typeface="Calibri"/>
                      </a:endParaRPr>
                    </a:p>
                  </a:txBody>
                  <a:tcPr/>
                </a:tc>
                <a:extLst>
                  <a:ext uri="{0D108BD9-81ED-4DB2-BD59-A6C34878D82A}">
                    <a16:rowId xmlns:a16="http://schemas.microsoft.com/office/drawing/2014/main" val="1647585747"/>
                  </a:ext>
                </a:extLst>
              </a:tr>
              <a:tr h="2204073">
                <a:tc vMerge="1">
                  <a:txBody>
                    <a:bodyPr/>
                    <a:lstStyle/>
                    <a:p>
                      <a:endParaRPr lang="en-US"/>
                    </a:p>
                  </a:txBody>
                  <a:tcPr/>
                </a:tc>
                <a:tc>
                  <a:txBody>
                    <a:bodyPr/>
                    <a:lstStyle/>
                    <a:p>
                      <a:pPr marL="0" lvl="0" indent="0" algn="l">
                        <a:lnSpc>
                          <a:spcPct val="100000"/>
                        </a:lnSpc>
                        <a:spcBef>
                          <a:spcPts val="0"/>
                        </a:spcBef>
                        <a:spcAft>
                          <a:spcPts val="0"/>
                        </a:spcAft>
                        <a:buClr>
                          <a:srgbClr val="000000"/>
                        </a:buClr>
                        <a:buNone/>
                      </a:pPr>
                      <a:r>
                        <a:rPr lang="en-US" sz="1800" b="1" i="0" u="none" strike="noStrike" noProof="0" dirty="0">
                          <a:solidFill>
                            <a:srgbClr val="000000"/>
                          </a:solidFill>
                          <a:latin typeface="Calibri"/>
                        </a:rPr>
                        <a:t>Decrease in the demand of fertilizer usage</a:t>
                      </a:r>
                      <a:endParaRPr lang="en-US" sz="1800" b="0" i="0" u="none" strike="noStrike" noProof="0" dirty="0">
                        <a:solidFill>
                          <a:srgbClr val="000000"/>
                        </a:solidFill>
                        <a:latin typeface="Calibri"/>
                      </a:endParaRPr>
                    </a:p>
                    <a:p>
                      <a:pPr lvl="0" indent="0" algn="l">
                        <a:lnSpc>
                          <a:spcPct val="100000"/>
                        </a:lnSpc>
                        <a:spcBef>
                          <a:spcPts val="0"/>
                        </a:spcBef>
                        <a:spcAft>
                          <a:spcPts val="0"/>
                        </a:spcAft>
                        <a:buNone/>
                      </a:pPr>
                      <a:endParaRPr lang="en-US" sz="1600" b="0" i="0" u="none" strike="noStrike" noProof="0" dirty="0">
                        <a:solidFill>
                          <a:srgbClr val="000000"/>
                        </a:solidFill>
                        <a:latin typeface="Calibri"/>
                      </a:endParaRPr>
                    </a:p>
                    <a:p>
                      <a:pPr lvl="0" algn="l">
                        <a:lnSpc>
                          <a:spcPct val="100000"/>
                        </a:lnSpc>
                        <a:spcBef>
                          <a:spcPts val="0"/>
                        </a:spcBef>
                        <a:spcAft>
                          <a:spcPts val="0"/>
                        </a:spcAft>
                        <a:buNone/>
                      </a:pPr>
                      <a:r>
                        <a:rPr lang="en-US" sz="1600" b="1" i="0" u="none" strike="noStrike" noProof="0" dirty="0">
                          <a:solidFill>
                            <a:srgbClr val="000000"/>
                          </a:solidFill>
                          <a:latin typeface="Calibri"/>
                        </a:rPr>
                        <a:t> You do need to reduce the amount of fertilizer to 20% you would normally use during high temperature.</a:t>
                      </a:r>
                      <a:r>
                        <a:rPr lang="en-US" sz="1600" b="0" i="0" u="none" strike="noStrike" noProof="0" dirty="0">
                          <a:solidFill>
                            <a:srgbClr val="000000"/>
                          </a:solidFill>
                          <a:latin typeface="Calibri"/>
                        </a:rPr>
                        <a:t> This will protect the plant from fertilizer burn. You also need to give the plant plenty of water after adding the fertilizer</a:t>
                      </a:r>
                    </a:p>
                    <a:p>
                      <a:pPr lvl="0">
                        <a:buNone/>
                      </a:pPr>
                      <a:endParaRPr lang="en-US" sz="1600" dirty="0"/>
                    </a:p>
                  </a:txBody>
                  <a:tcPr/>
                </a:tc>
                <a:extLst>
                  <a:ext uri="{0D108BD9-81ED-4DB2-BD59-A6C34878D82A}">
                    <a16:rowId xmlns:a16="http://schemas.microsoft.com/office/drawing/2014/main" val="2290288553"/>
                  </a:ext>
                </a:extLst>
              </a:tr>
            </a:tbl>
          </a:graphicData>
        </a:graphic>
      </p:graphicFrame>
      <p:pic>
        <p:nvPicPr>
          <p:cNvPr id="1026" name="Picture 2">
            <a:extLst>
              <a:ext uri="{FF2B5EF4-FFF2-40B4-BE49-F238E27FC236}">
                <a16:creationId xmlns:a16="http://schemas.microsoft.com/office/drawing/2014/main" id="{25ADBB39-6097-12BB-BB0C-F264A73D62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93363" y="1793175"/>
            <a:ext cx="3470192" cy="2212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1042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9D2D9E7C-D39B-C436-3DCF-D4BFAC0A865B}"/>
              </a:ext>
            </a:extLst>
          </p:cNvPr>
          <p:cNvGraphicFramePr>
            <a:graphicFrameLocks noGrp="1"/>
          </p:cNvGraphicFramePr>
          <p:nvPr>
            <p:extLst>
              <p:ext uri="{D42A27DB-BD31-4B8C-83A1-F6EECF244321}">
                <p14:modId xmlns:p14="http://schemas.microsoft.com/office/powerpoint/2010/main" val="1460721679"/>
              </p:ext>
            </p:extLst>
          </p:nvPr>
        </p:nvGraphicFramePr>
        <p:xfrm>
          <a:off x="998846" y="742603"/>
          <a:ext cx="10615222" cy="5480067"/>
        </p:xfrm>
        <a:graphic>
          <a:graphicData uri="http://schemas.openxmlformats.org/drawingml/2006/table">
            <a:tbl>
              <a:tblPr firstRow="1" bandRow="1">
                <a:tableStyleId>{5C22544A-7EE6-4342-B048-85BDC9FD1C3A}</a:tableStyleId>
              </a:tblPr>
              <a:tblGrid>
                <a:gridCol w="5224895">
                  <a:extLst>
                    <a:ext uri="{9D8B030D-6E8A-4147-A177-3AD203B41FA5}">
                      <a16:colId xmlns:a16="http://schemas.microsoft.com/office/drawing/2014/main" val="3817782115"/>
                    </a:ext>
                  </a:extLst>
                </a:gridCol>
                <a:gridCol w="5390327">
                  <a:extLst>
                    <a:ext uri="{9D8B030D-6E8A-4147-A177-3AD203B41FA5}">
                      <a16:colId xmlns:a16="http://schemas.microsoft.com/office/drawing/2014/main" val="1674034674"/>
                    </a:ext>
                  </a:extLst>
                </a:gridCol>
              </a:tblGrid>
              <a:tr h="380633">
                <a:tc>
                  <a:txBody>
                    <a:bodyPr/>
                    <a:lstStyle/>
                    <a:p>
                      <a:pPr lvl="0" algn="ctr">
                        <a:buNone/>
                      </a:pPr>
                      <a:r>
                        <a:rPr lang="en-US" sz="1800" b="1" i="0" u="none" strike="noStrike" noProof="0" dirty="0">
                          <a:solidFill>
                            <a:srgbClr val="FFFFFF"/>
                          </a:solidFill>
                          <a:latin typeface="Calibri"/>
                        </a:rPr>
                        <a:t>Climate Condition</a:t>
                      </a:r>
                      <a:endParaRPr lang="en-US" dirty="0"/>
                    </a:p>
                  </a:txBody>
                  <a:tcPr/>
                </a:tc>
                <a:tc>
                  <a:txBody>
                    <a:bodyPr/>
                    <a:lstStyle/>
                    <a:p>
                      <a:pPr lvl="0" algn="ctr">
                        <a:buNone/>
                      </a:pPr>
                      <a:r>
                        <a:rPr lang="en-US" dirty="0"/>
                        <a:t>Impact on financial performance</a:t>
                      </a:r>
                    </a:p>
                  </a:txBody>
                  <a:tcPr/>
                </a:tc>
                <a:extLst>
                  <a:ext uri="{0D108BD9-81ED-4DB2-BD59-A6C34878D82A}">
                    <a16:rowId xmlns:a16="http://schemas.microsoft.com/office/drawing/2014/main" val="4259142811"/>
                  </a:ext>
                </a:extLst>
              </a:tr>
              <a:tr h="938546">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noProof="0" dirty="0">
                          <a:latin typeface="+mn-lt"/>
                        </a:rPr>
                        <a:t>Warming Winters and Increased Atmospheric Moisture</a:t>
                      </a:r>
                      <a:endParaRPr lang="en-US" sz="1800" b="0" i="0" u="none" strike="noStrike" noProof="0" dirty="0">
                        <a:latin typeface="+mn-lt"/>
                      </a:endParaRPr>
                    </a:p>
                    <a:p>
                      <a:pPr algn="ct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i="0" u="none" strike="noStrike" noProof="0" dirty="0">
                          <a:latin typeface="+mn-lt"/>
                        </a:rPr>
                        <a:t>I</a:t>
                      </a:r>
                      <a:r>
                        <a:rPr lang="en-US" sz="1600" b="1" i="0" u="none" strike="noStrike" noProof="0" dirty="0">
                          <a:latin typeface="+mn-lt"/>
                        </a:rPr>
                        <a:t>ncreased cost: High demand for insecticides, weedicides</a:t>
                      </a:r>
                      <a:endParaRPr lang="en-US" sz="1600" b="0" i="0" u="none" strike="noStrike" noProof="0" dirty="0">
                        <a:latin typeface="+mn-lt"/>
                      </a:endParaRPr>
                    </a:p>
                    <a:p>
                      <a:pPr algn="l"/>
                      <a:endParaRPr lang="en-US" dirty="0"/>
                    </a:p>
                  </a:txBody>
                  <a:tcPr/>
                </a:tc>
                <a:extLst>
                  <a:ext uri="{0D108BD9-81ED-4DB2-BD59-A6C34878D82A}">
                    <a16:rowId xmlns:a16="http://schemas.microsoft.com/office/drawing/2014/main" val="1779696445"/>
                  </a:ext>
                </a:extLst>
              </a:tr>
              <a:tr h="4160888">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noProof="0" dirty="0">
                          <a:latin typeface="+mn-lt"/>
                        </a:rPr>
                        <a:t>Warming Winters and Increased Atmospheric Moisture</a:t>
                      </a:r>
                      <a:endParaRPr lang="en-US" sz="1800" b="0" i="0" u="none" strike="noStrike" noProof="0" dirty="0">
                        <a:latin typeface="+mn-lt"/>
                      </a:endParaRPr>
                    </a:p>
                    <a:p>
                      <a:endParaRPr lang="en-US" dirty="0"/>
                    </a:p>
                  </a:txBody>
                  <a:tcPr/>
                </a:tc>
                <a:tc>
                  <a:txBody>
                    <a:bodyPr/>
                    <a:lstStyle/>
                    <a:p>
                      <a:pPr lvl="0" algn="l">
                        <a:lnSpc>
                          <a:spcPct val="100000"/>
                        </a:lnSpc>
                        <a:spcBef>
                          <a:spcPts val="0"/>
                        </a:spcBef>
                        <a:spcAft>
                          <a:spcPts val="0"/>
                        </a:spcAft>
                        <a:buNone/>
                      </a:pPr>
                      <a:r>
                        <a:rPr lang="en-US" sz="1600" b="0" i="0" u="none" strike="noStrike" noProof="0" dirty="0">
                          <a:latin typeface="+mn-lt"/>
                        </a:rPr>
                        <a:t>Warmer winters and a longer growing season also help the pests, pathogens, and invasive species that harm vegetation</a:t>
                      </a:r>
                    </a:p>
                    <a:p>
                      <a:pPr lvl="0" algn="l">
                        <a:lnSpc>
                          <a:spcPct val="100000"/>
                        </a:lnSpc>
                        <a:spcBef>
                          <a:spcPts val="0"/>
                        </a:spcBef>
                        <a:spcAft>
                          <a:spcPts val="0"/>
                        </a:spcAft>
                        <a:buNone/>
                      </a:pPr>
                      <a:endParaRPr lang="en-US" sz="1600" b="0" i="0" u="none" strike="noStrike" noProof="0" dirty="0">
                        <a:latin typeface="+mn-lt"/>
                      </a:endParaRPr>
                    </a:p>
                    <a:p>
                      <a:pPr lvl="0" algn="l">
                        <a:lnSpc>
                          <a:spcPct val="100000"/>
                        </a:lnSpc>
                        <a:spcBef>
                          <a:spcPts val="0"/>
                        </a:spcBef>
                        <a:spcAft>
                          <a:spcPts val="0"/>
                        </a:spcAft>
                        <a:buNone/>
                      </a:pPr>
                      <a:r>
                        <a:rPr lang="en-US" sz="1600" b="0" i="0" u="none" strike="noStrike" noProof="0" dirty="0">
                          <a:latin typeface="+mn-lt"/>
                        </a:rPr>
                        <a:t>During longer growing seasons, more generations of pests can reproduce as warmer temperatures speed up insect life cycles, and more pests and pathogens survive over warm winters. Rising temperatures are also driving some insects </a:t>
                      </a:r>
                      <a:r>
                        <a:rPr lang="en-US" sz="1600" b="0" i="0" u="none" strike="noStrike" noProof="0" dirty="0">
                          <a:latin typeface="+mn-lt"/>
                          <a:hlinkClick r:id="rId2"/>
                        </a:rPr>
                        <a:t>to invade new territories</a:t>
                      </a:r>
                      <a:endParaRPr lang="en-US" sz="1600" b="0" i="0" u="none" strike="noStrike" noProof="0" dirty="0">
                        <a:latin typeface="+mn-lt"/>
                      </a:endParaRPr>
                    </a:p>
                    <a:p>
                      <a:pPr lvl="0" algn="l">
                        <a:lnSpc>
                          <a:spcPct val="100000"/>
                        </a:lnSpc>
                        <a:spcBef>
                          <a:spcPts val="0"/>
                        </a:spcBef>
                        <a:spcAft>
                          <a:spcPts val="0"/>
                        </a:spcAft>
                        <a:buNone/>
                      </a:pPr>
                      <a:endParaRPr lang="en-US" sz="1600" b="0"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noProof="0" dirty="0">
                          <a:latin typeface="+mn-lt"/>
                        </a:rPr>
                        <a:t>Higher temperatures and an increase in moisture also make crops more vulnerable. Weeds, many of which thrive in heat and elevated CO</a:t>
                      </a:r>
                      <a:r>
                        <a:rPr lang="en-US" sz="1600" b="0" i="0" u="none" strike="noStrike" baseline="-25000" noProof="0" dirty="0">
                          <a:latin typeface="+mn-lt"/>
                        </a:rPr>
                        <a:t>2</a:t>
                      </a:r>
                      <a:r>
                        <a:rPr lang="en-US" sz="1600" b="0" i="0" u="none" strike="noStrike" noProof="0" dirty="0">
                          <a:latin typeface="+mn-lt"/>
                        </a:rPr>
                        <a:t>, already cause about </a:t>
                      </a:r>
                      <a:r>
                        <a:rPr lang="en-US" sz="1600" b="1" i="0" u="none" strike="noStrike" noProof="0" dirty="0">
                          <a:latin typeface="+mn-lt"/>
                        </a:rPr>
                        <a:t>34% of crop losses; insects cause 18% of losses,</a:t>
                      </a:r>
                      <a:r>
                        <a:rPr lang="en-US" sz="1600" b="0" i="0" u="none" strike="noStrike" noProof="0" dirty="0">
                          <a:latin typeface="+mn-lt"/>
                        </a:rPr>
                        <a:t> and </a:t>
                      </a:r>
                      <a:r>
                        <a:rPr lang="en-US" sz="1600" b="1" i="0" u="none" strike="noStrike" noProof="0" dirty="0">
                          <a:latin typeface="+mn-lt"/>
                        </a:rPr>
                        <a:t>disease 16%.</a:t>
                      </a:r>
                      <a:r>
                        <a:rPr lang="en-US" sz="1600" b="0" i="0" u="none" strike="noStrike" noProof="0" dirty="0">
                          <a:latin typeface="+mn-lt"/>
                        </a:rPr>
                        <a:t> Climate change will likely magnify these losses</a:t>
                      </a:r>
                    </a:p>
                    <a:p>
                      <a:pPr lvl="0" algn="l">
                        <a:lnSpc>
                          <a:spcPct val="100000"/>
                        </a:lnSpc>
                        <a:spcBef>
                          <a:spcPts val="0"/>
                        </a:spcBef>
                        <a:spcAft>
                          <a:spcPts val="0"/>
                        </a:spcAft>
                        <a:buNone/>
                      </a:pPr>
                      <a:endParaRPr lang="en-US" sz="1600" b="0" i="0" u="none" strike="noStrike" noProof="0" dirty="0">
                        <a:latin typeface="+mn-lt"/>
                      </a:endParaRPr>
                    </a:p>
                    <a:p>
                      <a:pPr algn="l"/>
                      <a:endParaRPr lang="en-US" dirty="0"/>
                    </a:p>
                  </a:txBody>
                  <a:tcPr/>
                </a:tc>
                <a:extLst>
                  <a:ext uri="{0D108BD9-81ED-4DB2-BD59-A6C34878D82A}">
                    <a16:rowId xmlns:a16="http://schemas.microsoft.com/office/drawing/2014/main" val="4117043591"/>
                  </a:ext>
                </a:extLst>
              </a:tr>
            </a:tbl>
          </a:graphicData>
        </a:graphic>
      </p:graphicFrame>
    </p:spTree>
    <p:extLst>
      <p:ext uri="{BB962C8B-B14F-4D97-AF65-F5344CB8AC3E}">
        <p14:creationId xmlns:p14="http://schemas.microsoft.com/office/powerpoint/2010/main" val="25059633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87DF7202-3E92-EA4C-D6C7-BFC9E4CD2F01}"/>
              </a:ext>
            </a:extLst>
          </p:cNvPr>
          <p:cNvGraphicFramePr>
            <a:graphicFrameLocks noGrp="1"/>
          </p:cNvGraphicFramePr>
          <p:nvPr>
            <p:extLst>
              <p:ext uri="{D42A27DB-BD31-4B8C-83A1-F6EECF244321}">
                <p14:modId xmlns:p14="http://schemas.microsoft.com/office/powerpoint/2010/main" val="2862447594"/>
              </p:ext>
            </p:extLst>
          </p:nvPr>
        </p:nvGraphicFramePr>
        <p:xfrm>
          <a:off x="120074" y="686401"/>
          <a:ext cx="8128000" cy="5730240"/>
        </p:xfrm>
        <a:graphic>
          <a:graphicData uri="http://schemas.openxmlformats.org/drawingml/2006/table">
            <a:tbl>
              <a:tblPr firstRow="1" bandRow="1">
                <a:tableStyleId>{5C22544A-7EE6-4342-B048-85BDC9FD1C3A}</a:tableStyleId>
              </a:tblPr>
              <a:tblGrid>
                <a:gridCol w="2397495">
                  <a:extLst>
                    <a:ext uri="{9D8B030D-6E8A-4147-A177-3AD203B41FA5}">
                      <a16:colId xmlns:a16="http://schemas.microsoft.com/office/drawing/2014/main" val="2790612571"/>
                    </a:ext>
                  </a:extLst>
                </a:gridCol>
                <a:gridCol w="5730505">
                  <a:extLst>
                    <a:ext uri="{9D8B030D-6E8A-4147-A177-3AD203B41FA5}">
                      <a16:colId xmlns:a16="http://schemas.microsoft.com/office/drawing/2014/main" val="2487966441"/>
                    </a:ext>
                  </a:extLst>
                </a:gridCol>
              </a:tblGrid>
              <a:tr h="60622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noProof="0" dirty="0">
                          <a:solidFill>
                            <a:srgbClr val="FFFFFF"/>
                          </a:solidFill>
                          <a:latin typeface="+mn-lt"/>
                        </a:rPr>
                        <a:t>Climate Condition</a:t>
                      </a:r>
                      <a:endParaRPr lang="en-US" dirty="0"/>
                    </a:p>
                    <a:p>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Impact on financial performance</a:t>
                      </a:r>
                    </a:p>
                    <a:p>
                      <a:endParaRPr lang="en-US" dirty="0"/>
                    </a:p>
                  </a:txBody>
                  <a:tcPr/>
                </a:tc>
                <a:extLst>
                  <a:ext uri="{0D108BD9-81ED-4DB2-BD59-A6C34878D82A}">
                    <a16:rowId xmlns:a16="http://schemas.microsoft.com/office/drawing/2014/main" val="734797978"/>
                  </a:ext>
                </a:extLst>
              </a:tr>
              <a:tr h="866037">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i="0" u="none" strike="noStrike" noProof="0" dirty="0">
                        <a:latin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noProof="0" dirty="0">
                          <a:latin typeface="+mn-lt"/>
                        </a:rPr>
                        <a:t>Increased evaporation (drought)</a:t>
                      </a:r>
                      <a:endParaRPr lang="en-US" sz="1800" b="0" i="0" u="none" strike="noStrike" noProof="0" dirty="0">
                        <a:latin typeface="+mn-lt"/>
                      </a:endParaRPr>
                    </a:p>
                    <a:p>
                      <a:endParaRPr lang="en-US" dirty="0"/>
                    </a:p>
                  </a:txBody>
                  <a:tcPr/>
                </a:tc>
                <a:tc>
                  <a:txBody>
                    <a:bodyPr/>
                    <a:lstStyle/>
                    <a:p>
                      <a:pPr lvl="0" algn="l">
                        <a:lnSpc>
                          <a:spcPct val="100000"/>
                        </a:lnSpc>
                        <a:spcBef>
                          <a:spcPts val="0"/>
                        </a:spcBef>
                        <a:spcAft>
                          <a:spcPts val="0"/>
                        </a:spcAft>
                        <a:buNone/>
                      </a:pPr>
                      <a:endParaRPr lang="en-US" sz="1800" b="0" i="0" u="none" strike="noStrike" noProof="0" dirty="0">
                        <a:latin typeface="+mn-lt"/>
                      </a:endParaRPr>
                    </a:p>
                    <a:p>
                      <a:pPr lvl="0" algn="ctr">
                        <a:lnSpc>
                          <a:spcPct val="100000"/>
                        </a:lnSpc>
                        <a:spcBef>
                          <a:spcPts val="0"/>
                        </a:spcBef>
                        <a:spcAft>
                          <a:spcPts val="0"/>
                        </a:spcAft>
                        <a:buNone/>
                      </a:pPr>
                      <a:r>
                        <a:rPr lang="en-US" sz="1600" b="1" i="0" u="none" strike="noStrike" noProof="0" dirty="0">
                          <a:latin typeface="+mn-lt"/>
                        </a:rPr>
                        <a:t>Increased evaporation drought</a:t>
                      </a:r>
                      <a:endParaRPr lang="en-US" sz="1600" b="0" i="0" u="none" strike="noStrike" noProof="0" dirty="0">
                        <a:latin typeface="+mn-lt"/>
                      </a:endParaRPr>
                    </a:p>
                    <a:p>
                      <a:endParaRPr lang="en-US" dirty="0"/>
                    </a:p>
                  </a:txBody>
                  <a:tcPr/>
                </a:tc>
                <a:extLst>
                  <a:ext uri="{0D108BD9-81ED-4DB2-BD59-A6C34878D82A}">
                    <a16:rowId xmlns:a16="http://schemas.microsoft.com/office/drawing/2014/main" val="175799716"/>
                  </a:ext>
                </a:extLst>
              </a:tr>
              <a:tr h="3992754">
                <a:tc vMerge="1">
                  <a:txBody>
                    <a:bodyPr/>
                    <a:lstStyle/>
                    <a:p>
                      <a:endParaRPr lang="en-US" dirty="0"/>
                    </a:p>
                  </a:txBody>
                  <a:tcPr/>
                </a:tc>
                <a:tc>
                  <a:txBody>
                    <a:bodyPr/>
                    <a:lstStyle/>
                    <a:p>
                      <a:pPr lvl="0" algn="l">
                        <a:lnSpc>
                          <a:spcPct val="100000"/>
                        </a:lnSpc>
                        <a:spcBef>
                          <a:spcPts val="0"/>
                        </a:spcBef>
                        <a:spcAft>
                          <a:spcPts val="0"/>
                        </a:spcAft>
                        <a:buNone/>
                      </a:pPr>
                      <a:r>
                        <a:rPr lang="en-US" sz="1800" b="0" i="0" u="none" strike="noStrike" noProof="0" dirty="0">
                          <a:latin typeface="+mn-lt"/>
                        </a:rPr>
                        <a:t>Drought stress during the vegetative period can cause a reduced growth rate, prolong the vegetative growth stage, redirect the roots and </a:t>
                      </a:r>
                    </a:p>
                    <a:p>
                      <a:pPr lvl="0" algn="l">
                        <a:lnSpc>
                          <a:spcPct val="100000"/>
                        </a:lnSpc>
                        <a:spcBef>
                          <a:spcPts val="0"/>
                        </a:spcBef>
                        <a:spcAft>
                          <a:spcPts val="0"/>
                        </a:spcAft>
                        <a:buNone/>
                      </a:pPr>
                      <a:r>
                        <a:rPr lang="en-US" sz="1800" b="0" i="0" u="none" strike="noStrike" noProof="0" dirty="0">
                          <a:latin typeface="+mn-lt"/>
                        </a:rPr>
                        <a:t>alter the carbohydrate distribution in maize seeds.</a:t>
                      </a:r>
                    </a:p>
                    <a:p>
                      <a:pPr lvl="0" algn="l">
                        <a:lnSpc>
                          <a:spcPct val="100000"/>
                        </a:lnSpc>
                        <a:spcBef>
                          <a:spcPts val="0"/>
                        </a:spcBef>
                        <a:spcAft>
                          <a:spcPts val="0"/>
                        </a:spcAft>
                        <a:buNone/>
                      </a:pPr>
                      <a:endParaRPr lang="en-US" sz="1800" b="0" i="0" u="none" strike="noStrike" noProof="0" dirty="0">
                        <a:latin typeface="+mn-lt"/>
                      </a:endParaRPr>
                    </a:p>
                    <a:p>
                      <a:pPr lvl="0" algn="l">
                        <a:lnSpc>
                          <a:spcPct val="100000"/>
                        </a:lnSpc>
                        <a:spcBef>
                          <a:spcPts val="0"/>
                        </a:spcBef>
                        <a:spcAft>
                          <a:spcPts val="0"/>
                        </a:spcAft>
                        <a:buNone/>
                      </a:pPr>
                      <a:r>
                        <a:rPr lang="en-US" sz="1800" b="0" i="0" u="none" strike="noStrike" noProof="0" dirty="0">
                          <a:latin typeface="+mn-lt"/>
                        </a:rPr>
                        <a:t>Short-duration water deficits have been shown to cause </a:t>
                      </a:r>
                      <a:r>
                        <a:rPr lang="en-US" sz="1800" b="1" i="0" u="none" strike="noStrike" noProof="0" dirty="0">
                          <a:latin typeface="+mn-lt"/>
                        </a:rPr>
                        <a:t>28–32% losses of dry weight</a:t>
                      </a:r>
                      <a:r>
                        <a:rPr lang="en-US" sz="1800" b="0" i="0" u="none" strike="noStrike" noProof="0" dirty="0">
                          <a:latin typeface="+mn-lt"/>
                        </a:rPr>
                        <a:t> during the rapid vegetative growth stage and </a:t>
                      </a:r>
                      <a:r>
                        <a:rPr lang="en-US" sz="1800" b="1" i="0" u="none" strike="noStrike" noProof="0" dirty="0">
                          <a:latin typeface="+mn-lt"/>
                        </a:rPr>
                        <a:t>66–93% losses of dry weight </a:t>
                      </a:r>
                      <a:r>
                        <a:rPr lang="en-US" sz="1800" b="0" i="0" u="none" strike="noStrike" noProof="0" dirty="0">
                          <a:latin typeface="+mn-lt"/>
                        </a:rPr>
                        <a:t>during the tasseling and ear formation stages, respectively </a:t>
                      </a:r>
                    </a:p>
                    <a:p>
                      <a:pPr lvl="0" algn="l">
                        <a:lnSpc>
                          <a:spcPct val="100000"/>
                        </a:lnSpc>
                        <a:spcBef>
                          <a:spcPts val="0"/>
                        </a:spcBef>
                        <a:spcAft>
                          <a:spcPts val="0"/>
                        </a:spcAft>
                        <a:buNone/>
                      </a:pPr>
                      <a:endParaRPr lang="en-US" sz="1800" b="0" i="0" u="none" strike="noStrike" noProof="0" dirty="0">
                        <a:latin typeface="+mn-lt"/>
                      </a:endParaRPr>
                    </a:p>
                    <a:p>
                      <a:pPr lvl="0" algn="l">
                        <a:lnSpc>
                          <a:spcPct val="100000"/>
                        </a:lnSpc>
                        <a:spcBef>
                          <a:spcPts val="0"/>
                        </a:spcBef>
                        <a:spcAft>
                          <a:spcPts val="0"/>
                        </a:spcAft>
                        <a:buNone/>
                      </a:pPr>
                      <a:r>
                        <a:rPr lang="en-US" sz="1800" b="0" i="0" u="none" strike="noStrike" noProof="0" dirty="0">
                          <a:latin typeface="+mn-lt"/>
                        </a:rPr>
                        <a:t> long-term drought (21 days) during the pre-flowering stage has been shown to reduce the final sizes of certain leaves and internodes, delay tassel and silk emergence, and cause </a:t>
                      </a:r>
                      <a:r>
                        <a:rPr lang="en-US" sz="1800" b="1" i="0" u="none" strike="noStrike" noProof="0" dirty="0">
                          <a:latin typeface="+mn-lt"/>
                        </a:rPr>
                        <a:t>yield losses from 15 to 25%</a:t>
                      </a:r>
                      <a:endParaRPr lang="en-US" sz="1800" b="0" i="0" u="none" strike="noStrike" noProof="0" dirty="0">
                        <a:latin typeface="+mn-lt"/>
                      </a:endParaRPr>
                    </a:p>
                    <a:p>
                      <a:endParaRPr lang="en-US" dirty="0"/>
                    </a:p>
                  </a:txBody>
                  <a:tcPr/>
                </a:tc>
                <a:extLst>
                  <a:ext uri="{0D108BD9-81ED-4DB2-BD59-A6C34878D82A}">
                    <a16:rowId xmlns:a16="http://schemas.microsoft.com/office/drawing/2014/main" val="624155822"/>
                  </a:ext>
                </a:extLst>
              </a:tr>
            </a:tbl>
          </a:graphicData>
        </a:graphic>
      </p:graphicFrame>
      <p:pic>
        <p:nvPicPr>
          <p:cNvPr id="3" name="Picture 2" descr="Climate Impacts on Agriculture and Food Supply | Climate Change | US EPA">
            <a:extLst>
              <a:ext uri="{FF2B5EF4-FFF2-40B4-BE49-F238E27FC236}">
                <a16:creationId xmlns:a16="http://schemas.microsoft.com/office/drawing/2014/main" id="{7AF092E3-DC1F-D057-A0CF-8CB7EBB4B1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48074" y="2167721"/>
            <a:ext cx="3718252" cy="2603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68918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C6591-3213-267B-F7B6-54CF6FAAAA68}"/>
              </a:ext>
            </a:extLst>
          </p:cNvPr>
          <p:cNvSpPr>
            <a:spLocks noGrp="1"/>
          </p:cNvSpPr>
          <p:nvPr>
            <p:ph type="title"/>
          </p:nvPr>
        </p:nvSpPr>
        <p:spPr>
          <a:xfrm>
            <a:off x="838200" y="72930"/>
            <a:ext cx="10515600" cy="557834"/>
          </a:xfrm>
        </p:spPr>
        <p:txBody>
          <a:bodyPr>
            <a:normAutofit fontScale="90000"/>
          </a:bodyPr>
          <a:lstStyle/>
          <a:p>
            <a:pPr algn="ctr"/>
            <a:r>
              <a:rPr lang="en-US" dirty="0">
                <a:cs typeface="Calibri Light"/>
              </a:rPr>
              <a:t>Financial impacts (Generalized)</a:t>
            </a:r>
          </a:p>
        </p:txBody>
      </p:sp>
      <p:graphicFrame>
        <p:nvGraphicFramePr>
          <p:cNvPr id="4" name="Table 4">
            <a:extLst>
              <a:ext uri="{FF2B5EF4-FFF2-40B4-BE49-F238E27FC236}">
                <a16:creationId xmlns:a16="http://schemas.microsoft.com/office/drawing/2014/main" id="{B26084AB-C41F-0E76-3DF7-62C44E3B9C39}"/>
              </a:ext>
            </a:extLst>
          </p:cNvPr>
          <p:cNvGraphicFramePr>
            <a:graphicFrameLocks noGrp="1"/>
          </p:cNvGraphicFramePr>
          <p:nvPr>
            <p:ph idx="1"/>
            <p:extLst>
              <p:ext uri="{D42A27DB-BD31-4B8C-83A1-F6EECF244321}">
                <p14:modId xmlns:p14="http://schemas.microsoft.com/office/powerpoint/2010/main" val="1460962728"/>
              </p:ext>
            </p:extLst>
          </p:nvPr>
        </p:nvGraphicFramePr>
        <p:xfrm>
          <a:off x="825022" y="653142"/>
          <a:ext cx="10527049" cy="5843909"/>
        </p:xfrm>
        <a:graphic>
          <a:graphicData uri="http://schemas.openxmlformats.org/drawingml/2006/table">
            <a:tbl>
              <a:tblPr firstRow="1" bandRow="1">
                <a:tableStyleId>{5C22544A-7EE6-4342-B048-85BDC9FD1C3A}</a:tableStyleId>
              </a:tblPr>
              <a:tblGrid>
                <a:gridCol w="2018918">
                  <a:extLst>
                    <a:ext uri="{9D8B030D-6E8A-4147-A177-3AD203B41FA5}">
                      <a16:colId xmlns:a16="http://schemas.microsoft.com/office/drawing/2014/main" val="103334981"/>
                    </a:ext>
                  </a:extLst>
                </a:gridCol>
                <a:gridCol w="8508131">
                  <a:extLst>
                    <a:ext uri="{9D8B030D-6E8A-4147-A177-3AD203B41FA5}">
                      <a16:colId xmlns:a16="http://schemas.microsoft.com/office/drawing/2014/main" val="4166365284"/>
                    </a:ext>
                  </a:extLst>
                </a:gridCol>
              </a:tblGrid>
              <a:tr h="3994438">
                <a:tc>
                  <a:txBody>
                    <a:bodyPr/>
                    <a:lstStyle/>
                    <a:p>
                      <a:pPr lvl="0" algn="ctr">
                        <a:buNone/>
                      </a:pPr>
                      <a:r>
                        <a:rPr lang="en" sz="1800" b="1" i="0" u="none" strike="noStrike" noProof="0">
                          <a:latin typeface="Calibri"/>
                        </a:rPr>
                        <a:t>Impact on financial performance</a:t>
                      </a:r>
                      <a:endParaRPr lang="en-US" sz="1800" b="0" i="0" u="none" strike="noStrike" noProof="0">
                        <a:latin typeface="Calibri"/>
                      </a:endParaRPr>
                    </a:p>
                  </a:txBody>
                  <a:tcPr anchor="ctr"/>
                </a:tc>
                <a:tc>
                  <a:txBody>
                    <a:bodyPr/>
                    <a:lstStyle/>
                    <a:p>
                      <a:pPr marL="285750" lvl="0" indent="-285750" algn="l">
                        <a:lnSpc>
                          <a:spcPct val="100000"/>
                        </a:lnSpc>
                        <a:spcBef>
                          <a:spcPts val="0"/>
                        </a:spcBef>
                        <a:spcAft>
                          <a:spcPts val="0"/>
                        </a:spcAft>
                        <a:buFont typeface="Calibri"/>
                        <a:buChar char="•"/>
                      </a:pPr>
                      <a:r>
                        <a:rPr lang="en" sz="1250" b="0" i="0" u="none" strike="noStrike" noProof="0">
                          <a:latin typeface="Calibri"/>
                        </a:rPr>
                        <a:t>Growmark is using the latest technologies for their grain marketing in order to provide the most efficient operations and strategic partnerships. Paired with their high-level logistics that include brokerage services and leading crop nutrients, they're able to increase revenue in times when climate impact is semi-predictable</a:t>
                      </a:r>
                      <a:endParaRPr lang="en-US" sz="1250" b="0" i="0" u="none" strike="noStrike" noProof="0">
                        <a:latin typeface="Calibri"/>
                      </a:endParaRPr>
                    </a:p>
                    <a:p>
                      <a:pPr marL="285750" lvl="0" indent="-285750" algn="l">
                        <a:lnSpc>
                          <a:spcPct val="100000"/>
                        </a:lnSpc>
                        <a:spcBef>
                          <a:spcPts val="0"/>
                        </a:spcBef>
                        <a:spcAft>
                          <a:spcPts val="0"/>
                        </a:spcAft>
                        <a:buFont typeface="Calibri"/>
                        <a:buChar char="•"/>
                      </a:pPr>
                      <a:r>
                        <a:rPr lang="en" sz="1250" b="0" i="0" u="none" strike="noStrike" noProof="0">
                          <a:latin typeface="Calibri"/>
                        </a:rPr>
                        <a:t>Growmark faces increased costs due to climate-related factors such as carbon pricing policies, business interruptions, contingency planning, and repairs. Carbon pricing policies may raise costs related to direct and indirect emissions, while extreme weather events can disrupt operations and affect crop yields. Contingency planning and risk management efforts to address climate uncertainties also contribute to increased costs. Additionally, climate-related events may damage infrastructure and equipment, necessitating expensive repairs or replacements</a:t>
                      </a:r>
                      <a:endParaRPr lang="en-US" sz="1250" b="0" i="0" u="none" strike="noStrike" noProof="0">
                        <a:latin typeface="Calibri"/>
                      </a:endParaRPr>
                    </a:p>
                    <a:p>
                      <a:pPr marL="285750" lvl="0" indent="-285750" algn="l">
                        <a:lnSpc>
                          <a:spcPct val="100000"/>
                        </a:lnSpc>
                        <a:spcBef>
                          <a:spcPts val="0"/>
                        </a:spcBef>
                        <a:spcAft>
                          <a:spcPts val="0"/>
                        </a:spcAft>
                        <a:buFont typeface="Calibri"/>
                        <a:buChar char="•"/>
                      </a:pPr>
                      <a:r>
                        <a:rPr lang="en" sz="1250" b="0" i="0" u="none" strike="noStrike" noProof="0">
                          <a:latin typeface="Calibri"/>
                        </a:rPr>
                        <a:t>Agricultural companies like Growmark can experience changes in operating cash flow due to factors such as commodity price fluctuations, sustainable sourcing, regulatory compliance, and water and energy costs. Climate-related events can impact commodity prices while prioritizing sustainability and environmentally-friendly practices may increase costs. New regulations for greenhouse gas emissions or sustainable agriculture can raise compliance expenses, and climate-related factors may affect water and energy costs. These changes in upstream costs can directly impact the operating cash flow of agricultural companies</a:t>
                      </a:r>
                      <a:endParaRPr lang="en-US" sz="1250" b="0" i="0" u="none" strike="noStrike" noProof="0">
                        <a:latin typeface="Calibri"/>
                      </a:endParaRPr>
                    </a:p>
                    <a:p>
                      <a:pPr marL="285750" lvl="0" indent="-285750" algn="l">
                        <a:lnSpc>
                          <a:spcPct val="100000"/>
                        </a:lnSpc>
                        <a:spcBef>
                          <a:spcPts val="0"/>
                        </a:spcBef>
                        <a:spcAft>
                          <a:spcPts val="0"/>
                        </a:spcAft>
                        <a:buFont typeface="Calibri"/>
                        <a:buChar char="•"/>
                      </a:pPr>
                      <a:r>
                        <a:rPr lang="en" sz="1250" b="0" i="0" u="none" strike="noStrike" noProof="0">
                          <a:latin typeface="Calibri"/>
                        </a:rPr>
                        <a:t>Growmark may face changes in total expected losses due to physical risks associated with climate change, such as crop yield losses, supply chain disruptions, and increased insurance premiums. Extreme weather events can negatively impact crop yields, affecting Growmark's financial performance and leading to higher total expected losses. Climate-related risks can also disrupt the supply chain, causing increased costs and operational inefficiencies. Additionally, as climate-related events become more frequent and severe, insurance premiums may rise, increasing Growmark's operating costs and contributing to higher total expected losses</a:t>
                      </a:r>
                      <a:endParaRPr lang="en-US" sz="1250" b="0" i="0" u="none" strike="noStrike" noProof="0">
                        <a:latin typeface="Calibri"/>
                      </a:endParaRPr>
                    </a:p>
                  </a:txBody>
                  <a:tcPr/>
                </a:tc>
                <a:extLst>
                  <a:ext uri="{0D108BD9-81ED-4DB2-BD59-A6C34878D82A}">
                    <a16:rowId xmlns:a16="http://schemas.microsoft.com/office/drawing/2014/main" val="3757014953"/>
                  </a:ext>
                </a:extLst>
              </a:tr>
              <a:tr h="1849471">
                <a:tc>
                  <a:txBody>
                    <a:bodyPr/>
                    <a:lstStyle/>
                    <a:p>
                      <a:pPr lvl="0" algn="ctr">
                        <a:lnSpc>
                          <a:spcPct val="100000"/>
                        </a:lnSpc>
                        <a:spcBef>
                          <a:spcPts val="0"/>
                        </a:spcBef>
                        <a:spcAft>
                          <a:spcPts val="0"/>
                        </a:spcAft>
                        <a:buNone/>
                      </a:pPr>
                      <a:r>
                        <a:rPr lang="en" sz="1800" b="1" i="0" u="none" strike="noStrike" noProof="0">
                          <a:latin typeface="Calibri"/>
                        </a:rPr>
                        <a:t>Impact on financial position</a:t>
                      </a:r>
                      <a:endParaRPr lang="en-US" sz="1800" b="0" i="0" u="none" strike="noStrike" noProof="0">
                        <a:latin typeface="Calibri"/>
                      </a:endParaRPr>
                    </a:p>
                  </a:txBody>
                  <a:tcPr anchor="ctr"/>
                </a:tc>
                <a:tc>
                  <a:txBody>
                    <a:bodyPr/>
                    <a:lstStyle/>
                    <a:p>
                      <a:pPr marL="285750" lvl="0" indent="-285750" algn="l">
                        <a:lnSpc>
                          <a:spcPct val="100000"/>
                        </a:lnSpc>
                        <a:spcBef>
                          <a:spcPts val="0"/>
                        </a:spcBef>
                        <a:spcAft>
                          <a:spcPts val="0"/>
                        </a:spcAft>
                        <a:buFont typeface="Calibri"/>
                        <a:buChar char="•"/>
                      </a:pPr>
                      <a:r>
                        <a:rPr lang="en" sz="1250" b="0" i="0" u="none" strike="noStrike" noProof="0">
                          <a:latin typeface="Calibri"/>
                        </a:rPr>
                        <a:t>Growmark's expected portfolio value can be influenced by market opportunities, operational efficiency, regulatory changes, and transition risks. By tapping into the growing demand for sustainable products and services and improving operational efficiency through eco-friendly practices, Growmark can positively impact its portfolio value. However, regulatory changes and transition risks may present challenges that could negatively affect the portfolio value. Proactively managing these factors can help Growmark maintain competitiveness and drive growth in the agricultural sector</a:t>
                      </a:r>
                      <a:endParaRPr lang="en-US" sz="1250" b="0" i="0" u="none" strike="noStrike" noProof="0">
                        <a:latin typeface="Calibri"/>
                      </a:endParaRPr>
                    </a:p>
                    <a:p>
                      <a:pPr marL="285750" lvl="0" indent="-285750" algn="l">
                        <a:lnSpc>
                          <a:spcPct val="100000"/>
                        </a:lnSpc>
                        <a:spcBef>
                          <a:spcPts val="0"/>
                        </a:spcBef>
                        <a:spcAft>
                          <a:spcPts val="0"/>
                        </a:spcAft>
                        <a:buFont typeface="Calibri"/>
                        <a:buChar char="•"/>
                      </a:pPr>
                      <a:r>
                        <a:rPr lang="en" sz="1250" b="0" i="0" u="none" strike="noStrike" noProof="0">
                          <a:latin typeface="Calibri"/>
                        </a:rPr>
                        <a:t>Growmark's low-carbon capital investments can increase assets, improve operational efficiency, reduce emissions, and help the company adapt to regulatory changes. While these investments may initially raise liabilities, they can ultimately enhance equity through cost savings and new revenue streams</a:t>
                      </a:r>
                      <a:endParaRPr lang="en-US" sz="1250" b="0" i="0" u="none" strike="noStrike" noProof="0">
                        <a:latin typeface="Calibri"/>
                      </a:endParaRPr>
                    </a:p>
                    <a:p>
                      <a:pPr lvl="0">
                        <a:buNone/>
                      </a:pPr>
                      <a:endParaRPr lang="en-US" sz="1250"/>
                    </a:p>
                  </a:txBody>
                  <a:tcPr/>
                </a:tc>
                <a:extLst>
                  <a:ext uri="{0D108BD9-81ED-4DB2-BD59-A6C34878D82A}">
                    <a16:rowId xmlns:a16="http://schemas.microsoft.com/office/drawing/2014/main" val="130326107"/>
                  </a:ext>
                </a:extLst>
              </a:tr>
            </a:tbl>
          </a:graphicData>
        </a:graphic>
      </p:graphicFrame>
    </p:spTree>
    <p:extLst>
      <p:ext uri="{BB962C8B-B14F-4D97-AF65-F5344CB8AC3E}">
        <p14:creationId xmlns:p14="http://schemas.microsoft.com/office/powerpoint/2010/main" val="30794559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BC7B6-07A0-6683-068D-2B44F04D4E48}"/>
              </a:ext>
            </a:extLst>
          </p:cNvPr>
          <p:cNvSpPr>
            <a:spLocks noGrp="1"/>
          </p:cNvSpPr>
          <p:nvPr>
            <p:ph type="title"/>
          </p:nvPr>
        </p:nvSpPr>
        <p:spPr>
          <a:xfrm>
            <a:off x="838200" y="0"/>
            <a:ext cx="10515600" cy="549275"/>
          </a:xfrm>
        </p:spPr>
        <p:txBody>
          <a:bodyPr>
            <a:normAutofit fontScale="90000"/>
          </a:bodyPr>
          <a:lstStyle/>
          <a:p>
            <a:pPr algn="ctr"/>
            <a:r>
              <a:rPr lang="en-US" dirty="0">
                <a:cs typeface="Calibri Light"/>
              </a:rPr>
              <a:t>References</a:t>
            </a:r>
            <a:endParaRPr lang="en-US" dirty="0"/>
          </a:p>
        </p:txBody>
      </p:sp>
      <p:sp>
        <p:nvSpPr>
          <p:cNvPr id="3" name="Content Placeholder 2">
            <a:extLst>
              <a:ext uri="{FF2B5EF4-FFF2-40B4-BE49-F238E27FC236}">
                <a16:creationId xmlns:a16="http://schemas.microsoft.com/office/drawing/2014/main" id="{D50C57E1-F5B5-182B-4457-E678B2322456}"/>
              </a:ext>
            </a:extLst>
          </p:cNvPr>
          <p:cNvSpPr>
            <a:spLocks noGrp="1"/>
          </p:cNvSpPr>
          <p:nvPr>
            <p:ph idx="1"/>
          </p:nvPr>
        </p:nvSpPr>
        <p:spPr>
          <a:xfrm>
            <a:off x="451263" y="549275"/>
            <a:ext cx="10902538" cy="5627688"/>
          </a:xfrm>
        </p:spPr>
        <p:txBody>
          <a:bodyPr vert="horz" lIns="91440" tIns="45720" rIns="91440" bIns="45720" rtlCol="0" anchor="t">
            <a:normAutofit lnSpcReduction="10000"/>
          </a:bodyPr>
          <a:lstStyle/>
          <a:p>
            <a:pPr marL="0" indent="0">
              <a:buNone/>
            </a:pPr>
            <a:endParaRPr lang="en-US" sz="1100" dirty="0">
              <a:solidFill>
                <a:srgbClr val="0563C1"/>
              </a:solidFill>
              <a:ea typeface="+mn-lt"/>
              <a:cs typeface="+mn-lt"/>
            </a:endParaRPr>
          </a:p>
          <a:p>
            <a:r>
              <a:rPr lang="en-US" sz="1100" dirty="0">
                <a:ea typeface="+mn-lt"/>
                <a:cs typeface="+mn-lt"/>
              </a:rPr>
              <a:t>Cook, K. H., E. K. Vizy, Z. S. Launer, and C. M. Patricola, 2008: Springtime intensification of the Great Plains low-level jet and </a:t>
            </a:r>
            <a:r>
              <a:rPr lang="en-US" sz="1100" err="1">
                <a:ea typeface="+mn-lt"/>
                <a:cs typeface="+mn-lt"/>
              </a:rPr>
              <a:t>midwest</a:t>
            </a:r>
            <a:r>
              <a:rPr lang="en-US" sz="1100" dirty="0">
                <a:ea typeface="+mn-lt"/>
                <a:cs typeface="+mn-lt"/>
              </a:rPr>
              <a:t> precipitation in GCM simulations of the twenty-first century. </a:t>
            </a:r>
            <a:r>
              <a:rPr lang="en-US" sz="1100" i="1" dirty="0">
                <a:ea typeface="+mn-lt"/>
                <a:cs typeface="+mn-lt"/>
              </a:rPr>
              <a:t>Journal of Climate</a:t>
            </a:r>
            <a:r>
              <a:rPr lang="en-US" sz="1100" dirty="0">
                <a:ea typeface="+mn-lt"/>
                <a:cs typeface="+mn-lt"/>
              </a:rPr>
              <a:t>, </a:t>
            </a:r>
            <a:r>
              <a:rPr lang="en-US" sz="1100" b="1" dirty="0">
                <a:ea typeface="+mn-lt"/>
                <a:cs typeface="+mn-lt"/>
              </a:rPr>
              <a:t>21</a:t>
            </a:r>
            <a:r>
              <a:rPr lang="en-US" sz="1100" dirty="0">
                <a:ea typeface="+mn-lt"/>
                <a:cs typeface="+mn-lt"/>
              </a:rPr>
              <a:t> (23), 6321–6340. </a:t>
            </a:r>
            <a:r>
              <a:rPr lang="en-US" sz="1100" err="1">
                <a:ea typeface="+mn-lt"/>
                <a:cs typeface="+mn-lt"/>
              </a:rPr>
              <a:t>doi</a:t>
            </a:r>
            <a:r>
              <a:rPr lang="en-US" sz="1100" dirty="0">
                <a:ea typeface="+mn-lt"/>
                <a:cs typeface="+mn-lt"/>
              </a:rPr>
              <a:t>:</a:t>
            </a:r>
            <a:r>
              <a:rPr lang="en-US" sz="1100" dirty="0">
                <a:solidFill>
                  <a:srgbClr val="0563C1"/>
                </a:solidFill>
                <a:ea typeface="+mn-lt"/>
                <a:cs typeface="+mn-lt"/>
                <a:hlinkClick r:id="rId2"/>
              </a:rPr>
              <a:t>10.1175/2008jcli2355.1</a:t>
            </a:r>
            <a:r>
              <a:rPr lang="en-US" sz="1100" dirty="0">
                <a:ea typeface="+mn-lt"/>
                <a:cs typeface="+mn-lt"/>
              </a:rPr>
              <a:t>. </a:t>
            </a:r>
          </a:p>
          <a:p>
            <a:r>
              <a:rPr lang="en-US" sz="1100" dirty="0">
                <a:ea typeface="+mn-lt"/>
                <a:cs typeface="+mn-lt"/>
              </a:rPr>
              <a:t>Feng, Z., L. R. Leung, S. Hagos, R. A. Houze, C. D. Burleyson, and K. Balaguru, 2016: More frequent intense and long-lived storms dominate the springtime trend in central</a:t>
            </a:r>
          </a:p>
          <a:p>
            <a:r>
              <a:rPr lang="en-US" sz="1100" dirty="0">
                <a:ea typeface="+mn-lt"/>
                <a:cs typeface="+mn-lt"/>
              </a:rPr>
              <a:t>Ford, T. W., Chen, L., &amp; Schoof, J. T. (2021). Variability and transitions in precipitation extremes in the </a:t>
            </a:r>
            <a:r>
              <a:rPr lang="en-US" sz="1100" err="1">
                <a:ea typeface="+mn-lt"/>
                <a:cs typeface="+mn-lt"/>
              </a:rPr>
              <a:t>midwest</a:t>
            </a:r>
            <a:r>
              <a:rPr lang="en-US" sz="1100" dirty="0">
                <a:ea typeface="+mn-lt"/>
                <a:cs typeface="+mn-lt"/>
              </a:rPr>
              <a:t> united states.</a:t>
            </a:r>
            <a:r>
              <a:rPr lang="en-US" sz="1100" i="1" dirty="0">
                <a:ea typeface="+mn-lt"/>
                <a:cs typeface="+mn-lt"/>
              </a:rPr>
              <a:t> Journal of Hydrometeorology, 22</a:t>
            </a:r>
            <a:r>
              <a:rPr lang="en-US" sz="1100" dirty="0">
                <a:ea typeface="+mn-lt"/>
                <a:cs typeface="+mn-lt"/>
              </a:rPr>
              <a:t>(3), 533-545. </a:t>
            </a:r>
            <a:r>
              <a:rPr lang="en-US" sz="1100" err="1">
                <a:ea typeface="+mn-lt"/>
                <a:cs typeface="+mn-lt"/>
              </a:rPr>
              <a:t>doi:https</a:t>
            </a:r>
            <a:r>
              <a:rPr lang="en-US" sz="1100" dirty="0">
                <a:ea typeface="+mn-lt"/>
                <a:cs typeface="+mn-lt"/>
              </a:rPr>
              <a:t>://doi.org/10.1175/JHM-D-20-0216.1</a:t>
            </a:r>
          </a:p>
          <a:p>
            <a:r>
              <a:rPr lang="en-US" sz="1100" dirty="0">
                <a:solidFill>
                  <a:srgbClr val="222222"/>
                </a:solidFill>
                <a:ea typeface="+mn-lt"/>
                <a:cs typeface="+mn-lt"/>
              </a:rPr>
              <a:t>Khan, A. Z., Shah, P., Khan, H., Nigar, S., Perveen, S., Shah, M. K., ... &amp; Zubair, M. (2011). Seed quality and vigor of soybean cultivars as influenced by canopy temperature. </a:t>
            </a:r>
            <a:r>
              <a:rPr lang="en-US" sz="1100" i="1" dirty="0">
                <a:solidFill>
                  <a:srgbClr val="222222"/>
                </a:solidFill>
                <a:ea typeface="+mn-lt"/>
                <a:cs typeface="+mn-lt"/>
              </a:rPr>
              <a:t>Pak. J. Bot</a:t>
            </a:r>
            <a:r>
              <a:rPr lang="en-US" sz="1100" dirty="0">
                <a:solidFill>
                  <a:srgbClr val="222222"/>
                </a:solidFill>
                <a:ea typeface="+mn-lt"/>
                <a:cs typeface="+mn-lt"/>
              </a:rPr>
              <a:t>, </a:t>
            </a:r>
            <a:r>
              <a:rPr lang="en-US" sz="1100" i="1" dirty="0">
                <a:solidFill>
                  <a:srgbClr val="222222"/>
                </a:solidFill>
                <a:ea typeface="+mn-lt"/>
                <a:cs typeface="+mn-lt"/>
              </a:rPr>
              <a:t>43</a:t>
            </a:r>
            <a:r>
              <a:rPr lang="en-US" sz="1100" dirty="0">
                <a:solidFill>
                  <a:srgbClr val="222222"/>
                </a:solidFill>
                <a:ea typeface="+mn-lt"/>
                <a:cs typeface="+mn-lt"/>
              </a:rPr>
              <a:t>(1), 642-648</a:t>
            </a:r>
            <a:endParaRPr lang="en-US" sz="1100" dirty="0">
              <a:ea typeface="+mn-lt"/>
              <a:cs typeface="+mn-lt"/>
            </a:endParaRPr>
          </a:p>
          <a:p>
            <a:r>
              <a:rPr lang="en-US" sz="1100" dirty="0">
                <a:solidFill>
                  <a:srgbClr val="000000"/>
                </a:solidFill>
                <a:ea typeface="+mn-lt"/>
                <a:cs typeface="+mn-lt"/>
              </a:rPr>
              <a:t>Mahony, C.R., T. Wang, A. Hamann, and A.J. Cannon. 2022. A global climate model ensemble for downscaled monthly climate </a:t>
            </a:r>
            <a:r>
              <a:rPr lang="en-US" sz="1100" err="1">
                <a:solidFill>
                  <a:srgbClr val="000000"/>
                </a:solidFill>
                <a:ea typeface="+mn-lt"/>
                <a:cs typeface="+mn-lt"/>
              </a:rPr>
              <a:t>normals</a:t>
            </a:r>
            <a:r>
              <a:rPr lang="en-US" sz="1100" dirty="0">
                <a:solidFill>
                  <a:srgbClr val="000000"/>
                </a:solidFill>
                <a:ea typeface="+mn-lt"/>
                <a:cs typeface="+mn-lt"/>
              </a:rPr>
              <a:t> over North America. International Journal of Climatology. 1-21. </a:t>
            </a:r>
            <a:r>
              <a:rPr lang="en-US" sz="1100" dirty="0">
                <a:solidFill>
                  <a:srgbClr val="0563C1"/>
                </a:solidFill>
                <a:ea typeface="+mn-lt"/>
                <a:cs typeface="+mn-lt"/>
                <a:hlinkClick r:id="rId3"/>
              </a:rPr>
              <a:t>https://doi.org/10.1002/joc.7566</a:t>
            </a:r>
            <a:endParaRPr lang="en-US" sz="1100" dirty="0">
              <a:solidFill>
                <a:srgbClr val="222222"/>
              </a:solidFill>
              <a:ea typeface="+mn-lt"/>
              <a:cs typeface="+mn-lt"/>
            </a:endParaRPr>
          </a:p>
          <a:p>
            <a:r>
              <a:rPr lang="en-US" sz="1100" err="1">
                <a:solidFill>
                  <a:srgbClr val="000000"/>
                </a:solidFill>
                <a:ea typeface="+mn-lt"/>
                <a:cs typeface="+mn-lt"/>
              </a:rPr>
              <a:t>Sillmann</a:t>
            </a:r>
            <a:r>
              <a:rPr lang="en-US" sz="1100" dirty="0">
                <a:solidFill>
                  <a:srgbClr val="000000"/>
                </a:solidFill>
                <a:ea typeface="+mn-lt"/>
                <a:cs typeface="+mn-lt"/>
              </a:rPr>
              <a:t>, J., V. V. Kharin, F. W. Zwiers, X. Zhang, and D. Bronaugh, 2013: Climate extremes indices in the CMIP5 </a:t>
            </a:r>
            <a:r>
              <a:rPr lang="en-US" sz="1100" err="1">
                <a:solidFill>
                  <a:srgbClr val="000000"/>
                </a:solidFill>
                <a:ea typeface="+mn-lt"/>
                <a:cs typeface="+mn-lt"/>
              </a:rPr>
              <a:t>multimodel</a:t>
            </a:r>
            <a:r>
              <a:rPr lang="en-US" sz="1100" dirty="0">
                <a:solidFill>
                  <a:srgbClr val="000000"/>
                </a:solidFill>
                <a:ea typeface="+mn-lt"/>
                <a:cs typeface="+mn-lt"/>
              </a:rPr>
              <a:t> ensemble: Part 2. Future climate projections. </a:t>
            </a:r>
            <a:r>
              <a:rPr lang="en-US" sz="1100" i="1" dirty="0">
                <a:solidFill>
                  <a:srgbClr val="000000"/>
                </a:solidFill>
                <a:ea typeface="+mn-lt"/>
                <a:cs typeface="+mn-lt"/>
              </a:rPr>
              <a:t>Journal of Geophysical Research: Atmospheres</a:t>
            </a:r>
            <a:r>
              <a:rPr lang="en-US" sz="1100" dirty="0">
                <a:solidFill>
                  <a:srgbClr val="000000"/>
                </a:solidFill>
                <a:ea typeface="+mn-lt"/>
                <a:cs typeface="+mn-lt"/>
              </a:rPr>
              <a:t>, </a:t>
            </a:r>
            <a:r>
              <a:rPr lang="en-US" sz="1100" b="1" dirty="0">
                <a:solidFill>
                  <a:srgbClr val="000000"/>
                </a:solidFill>
                <a:ea typeface="+mn-lt"/>
                <a:cs typeface="+mn-lt"/>
              </a:rPr>
              <a:t>118</a:t>
            </a:r>
            <a:r>
              <a:rPr lang="en-US" sz="1100" dirty="0">
                <a:solidFill>
                  <a:srgbClr val="000000"/>
                </a:solidFill>
                <a:ea typeface="+mn-lt"/>
                <a:cs typeface="+mn-lt"/>
              </a:rPr>
              <a:t>, 2473–2493, </a:t>
            </a:r>
            <a:r>
              <a:rPr lang="en-US" sz="1100" err="1">
                <a:solidFill>
                  <a:srgbClr val="000000"/>
                </a:solidFill>
                <a:ea typeface="+mn-lt"/>
                <a:cs typeface="+mn-lt"/>
              </a:rPr>
              <a:t>doi</a:t>
            </a:r>
            <a:r>
              <a:rPr lang="en-US" sz="1100" dirty="0">
                <a:solidFill>
                  <a:srgbClr val="000000"/>
                </a:solidFill>
                <a:ea typeface="+mn-lt"/>
                <a:cs typeface="+mn-lt"/>
              </a:rPr>
              <a:t>:</a:t>
            </a:r>
            <a:r>
              <a:rPr lang="en-US" sz="1100" dirty="0">
                <a:solidFill>
                  <a:srgbClr val="0563C1"/>
                </a:solidFill>
                <a:ea typeface="+mn-lt"/>
                <a:cs typeface="+mn-lt"/>
                <a:hlinkClick r:id="rId4"/>
              </a:rPr>
              <a:t>10.1002/jgrd.50188</a:t>
            </a:r>
            <a:r>
              <a:rPr lang="en-US" sz="1100" dirty="0">
                <a:solidFill>
                  <a:srgbClr val="000000"/>
                </a:solidFill>
                <a:ea typeface="+mn-lt"/>
                <a:cs typeface="+mn-lt"/>
              </a:rPr>
              <a:t>. </a:t>
            </a:r>
            <a:endParaRPr lang="en-US" sz="1100" dirty="0">
              <a:solidFill>
                <a:srgbClr val="0563C1"/>
              </a:solidFill>
              <a:ea typeface="+mn-lt"/>
              <a:cs typeface="+mn-lt"/>
            </a:endParaRPr>
          </a:p>
          <a:p>
            <a:r>
              <a:rPr lang="en-US" sz="1100" dirty="0">
                <a:ea typeface="+mn-lt"/>
                <a:cs typeface="+mn-lt"/>
              </a:rPr>
              <a:t>USDA. “United States Department of Agriculture.” </a:t>
            </a:r>
            <a:r>
              <a:rPr lang="en-US" sz="1100" i="1" dirty="0">
                <a:ea typeface="+mn-lt"/>
                <a:cs typeface="+mn-lt"/>
              </a:rPr>
              <a:t>Crop Production Down in 2012 Due to Drought, USDA Reports Winter Wheat Seedings and Grain Stocks Are Also Reported</a:t>
            </a:r>
            <a:r>
              <a:rPr lang="en-US" sz="1100" dirty="0">
                <a:ea typeface="+mn-lt"/>
                <a:cs typeface="+mn-lt"/>
              </a:rPr>
              <a:t>, 11 Jan. 2013, </a:t>
            </a:r>
            <a:r>
              <a:rPr lang="en-US" sz="1100" dirty="0">
                <a:solidFill>
                  <a:srgbClr val="0563C1"/>
                </a:solidFill>
                <a:ea typeface="+mn-lt"/>
                <a:cs typeface="+mn-lt"/>
                <a:hlinkClick r:id="rId5"/>
              </a:rPr>
              <a:t>https://www.nass.usda.gov/Newsroom/archive/2013/01_11_2013.php</a:t>
            </a:r>
            <a:r>
              <a:rPr lang="en-US" sz="1100" dirty="0">
                <a:ea typeface="+mn-lt"/>
                <a:cs typeface="+mn-lt"/>
              </a:rPr>
              <a:t>. </a:t>
            </a:r>
          </a:p>
          <a:p>
            <a:r>
              <a:rPr lang="en-US" sz="1100" dirty="0">
                <a:ea typeface="+mn-lt"/>
                <a:cs typeface="+mn-lt"/>
              </a:rPr>
              <a:t> US rainfall. </a:t>
            </a:r>
            <a:r>
              <a:rPr lang="en-US" sz="1100" i="1" dirty="0">
                <a:ea typeface="+mn-lt"/>
                <a:cs typeface="+mn-lt"/>
              </a:rPr>
              <a:t>Nature Communications</a:t>
            </a:r>
            <a:r>
              <a:rPr lang="en-US" sz="1100" dirty="0">
                <a:ea typeface="+mn-lt"/>
                <a:cs typeface="+mn-lt"/>
              </a:rPr>
              <a:t>, </a:t>
            </a:r>
            <a:r>
              <a:rPr lang="en-US" sz="1100" b="1" dirty="0">
                <a:ea typeface="+mn-lt"/>
                <a:cs typeface="+mn-lt"/>
              </a:rPr>
              <a:t>7</a:t>
            </a:r>
            <a:r>
              <a:rPr lang="en-US" sz="1100" dirty="0">
                <a:ea typeface="+mn-lt"/>
                <a:cs typeface="+mn-lt"/>
              </a:rPr>
              <a:t>, 13429. doi:</a:t>
            </a:r>
            <a:r>
              <a:rPr lang="en-US" sz="1100" dirty="0">
                <a:ea typeface="+mn-lt"/>
                <a:cs typeface="+mn-lt"/>
                <a:hlinkClick r:id="rId6"/>
              </a:rPr>
              <a:t>10.1038/ncomms13429</a:t>
            </a:r>
            <a:endParaRPr lang="en-US" sz="1100">
              <a:cs typeface="Calibri"/>
            </a:endParaRPr>
          </a:p>
          <a:p>
            <a:r>
              <a:rPr lang="en-US" sz="1100" dirty="0">
                <a:ea typeface="+mn-lt"/>
                <a:cs typeface="+mn-lt"/>
              </a:rPr>
              <a:t>Vigil, S. L., Ruder, M. G., Shaw, D., Wlodkowski, J., Garrett, K., Walter, M., &amp; Corn, J. L. (2018). Apparent range expansion of 0RW1S34RfeSDcfkexd09rT2culicoides (</a:t>
            </a:r>
            <a:r>
              <a:rPr lang="en-US" sz="1100" err="1">
                <a:ea typeface="+mn-lt"/>
                <a:cs typeface="+mn-lt"/>
              </a:rPr>
              <a:t>hoffmania</a:t>
            </a:r>
            <a:r>
              <a:rPr lang="en-US" sz="1100" dirty="0">
                <a:ea typeface="+mn-lt"/>
                <a:cs typeface="+mn-lt"/>
              </a:rPr>
              <a:t>) insignis1RW1S34RfeSDcfkexd09rT2 (</a:t>
            </a:r>
            <a:r>
              <a:rPr lang="en-US" sz="1100" err="1">
                <a:ea typeface="+mn-lt"/>
                <a:cs typeface="+mn-lt"/>
              </a:rPr>
              <a:t>diptera</a:t>
            </a:r>
            <a:r>
              <a:rPr lang="en-US" sz="1100" dirty="0">
                <a:ea typeface="+mn-lt"/>
                <a:cs typeface="+mn-lt"/>
              </a:rPr>
              <a:t>: Ceratopogonidae) in the southeastern united states.</a:t>
            </a:r>
            <a:r>
              <a:rPr lang="en-US" sz="1100" i="1" dirty="0">
                <a:ea typeface="+mn-lt"/>
                <a:cs typeface="+mn-lt"/>
              </a:rPr>
              <a:t> Journal of Medical Entomology, 55</a:t>
            </a:r>
            <a:r>
              <a:rPr lang="en-US" sz="1100" dirty="0">
                <a:ea typeface="+mn-lt"/>
                <a:cs typeface="+mn-lt"/>
              </a:rPr>
              <a:t>(4), 1043-1046. </a:t>
            </a:r>
            <a:r>
              <a:rPr lang="en-US" sz="1100" err="1">
                <a:ea typeface="+mn-lt"/>
                <a:cs typeface="+mn-lt"/>
              </a:rPr>
              <a:t>doi:https</a:t>
            </a:r>
            <a:r>
              <a:rPr lang="en-US" sz="1100" dirty="0">
                <a:ea typeface="+mn-lt"/>
                <a:cs typeface="+mn-lt"/>
              </a:rPr>
              <a:t>://doi.org/10.1093/</a:t>
            </a:r>
            <a:r>
              <a:rPr lang="en-US" sz="1100" err="1">
                <a:ea typeface="+mn-lt"/>
                <a:cs typeface="+mn-lt"/>
              </a:rPr>
              <a:t>jme</a:t>
            </a:r>
            <a:r>
              <a:rPr lang="en-US" sz="1100" dirty="0">
                <a:ea typeface="+mn-lt"/>
                <a:cs typeface="+mn-lt"/>
              </a:rPr>
              <a:t>/tjy036 </a:t>
            </a:r>
          </a:p>
          <a:p>
            <a:r>
              <a:rPr lang="en-US" sz="1100" dirty="0">
                <a:ea typeface="+mn-lt"/>
                <a:cs typeface="+mn-lt"/>
              </a:rPr>
              <a:t>Vose, R. S., D. R. Easterling, K. E. Kunkel, A. N. LeGrande, and M. F. Wehner, 2017: Temperature Changes in the United States. </a:t>
            </a:r>
            <a:r>
              <a:rPr lang="en-US" sz="1100" i="1" dirty="0">
                <a:ea typeface="+mn-lt"/>
                <a:cs typeface="+mn-lt"/>
              </a:rPr>
              <a:t>Climate Science Special Report: Fourth National Climate Assessment, Volume I</a:t>
            </a:r>
            <a:r>
              <a:rPr lang="en-US" sz="1100" dirty="0">
                <a:ea typeface="+mn-lt"/>
                <a:cs typeface="+mn-lt"/>
              </a:rPr>
              <a:t>. </a:t>
            </a:r>
            <a:r>
              <a:rPr lang="en-US" sz="1100" err="1">
                <a:ea typeface="+mn-lt"/>
                <a:cs typeface="+mn-lt"/>
              </a:rPr>
              <a:t>Wuebbles</a:t>
            </a:r>
            <a:r>
              <a:rPr lang="en-US" sz="1100" dirty="0">
                <a:ea typeface="+mn-lt"/>
                <a:cs typeface="+mn-lt"/>
              </a:rPr>
              <a:t>, D. J., D. W. Fahey, K. A. Hibbard, D. J. Dokken, B. C. Stewart, and T. K. Maycock, Eds., U.S. Global Change Research Program, Washington, DC, USA, 185–206. </a:t>
            </a:r>
            <a:r>
              <a:rPr lang="en-US" sz="1100" err="1">
                <a:ea typeface="+mn-lt"/>
                <a:cs typeface="+mn-lt"/>
              </a:rPr>
              <a:t>doi</a:t>
            </a:r>
            <a:r>
              <a:rPr lang="en-US" sz="1100" dirty="0">
                <a:ea typeface="+mn-lt"/>
                <a:cs typeface="+mn-lt"/>
              </a:rPr>
              <a:t>:</a:t>
            </a:r>
            <a:r>
              <a:rPr lang="en-US" sz="1100" dirty="0">
                <a:ea typeface="+mn-lt"/>
                <a:cs typeface="+mn-lt"/>
                <a:hlinkClick r:id="rId7"/>
              </a:rPr>
              <a:t>10.7930/J0N29V45 </a:t>
            </a:r>
            <a:endParaRPr lang="en-US" sz="1100">
              <a:cs typeface="Calibri"/>
            </a:endParaRPr>
          </a:p>
          <a:p>
            <a:r>
              <a:rPr lang="en-US" sz="1100" dirty="0">
                <a:ea typeface="+mn-lt"/>
                <a:cs typeface="+mn-lt"/>
              </a:rPr>
              <a:t>Wang, T., A. Hamann, D. </a:t>
            </a:r>
            <a:r>
              <a:rPr lang="en-US" sz="1100" err="1">
                <a:ea typeface="+mn-lt"/>
                <a:cs typeface="+mn-lt"/>
              </a:rPr>
              <a:t>Spittlehouse</a:t>
            </a:r>
            <a:r>
              <a:rPr lang="en-US" sz="1100" dirty="0">
                <a:ea typeface="+mn-lt"/>
                <a:cs typeface="+mn-lt"/>
              </a:rPr>
              <a:t>, C. Carroll. 2016. Locally Downscaled and Spatially Customizable Climate Data for Historical and Future Periods for North America. </a:t>
            </a:r>
            <a:r>
              <a:rPr lang="en-US" sz="1100" err="1">
                <a:ea typeface="+mn-lt"/>
                <a:cs typeface="+mn-lt"/>
              </a:rPr>
              <a:t>PLoS</a:t>
            </a:r>
            <a:r>
              <a:rPr lang="en-US" sz="1100" dirty="0">
                <a:ea typeface="+mn-lt"/>
                <a:cs typeface="+mn-lt"/>
              </a:rPr>
              <a:t> One 11(6): e0156720 </a:t>
            </a:r>
            <a:r>
              <a:rPr lang="en-US" sz="1100" dirty="0">
                <a:ea typeface="+mn-lt"/>
                <a:cs typeface="+mn-lt"/>
                <a:hlinkClick r:id="rId8"/>
              </a:rPr>
              <a:t>https://doi.org/10.1371/journal.pone.0156720</a:t>
            </a:r>
            <a:endParaRPr lang="en-US" sz="1100">
              <a:cs typeface="Calibri"/>
            </a:endParaRPr>
          </a:p>
          <a:p>
            <a:r>
              <a:rPr lang="en-US" sz="1100" dirty="0">
                <a:ea typeface="+mn-lt"/>
                <a:cs typeface="+mn-lt"/>
              </a:rPr>
              <a:t>Wehner, M. F., J. R. Arnold, T. Knutson, K. E. Kunkel, and A. N. LeGrande, 2017: Droughts, Floods, and Wildfires. </a:t>
            </a:r>
            <a:r>
              <a:rPr lang="en-US" sz="1100" i="1" dirty="0">
                <a:ea typeface="+mn-lt"/>
                <a:cs typeface="+mn-lt"/>
              </a:rPr>
              <a:t>Climate Science Special Report: Fourth National Climate Assessment, Volume I</a:t>
            </a:r>
            <a:r>
              <a:rPr lang="en-US" sz="1100" dirty="0">
                <a:ea typeface="+mn-lt"/>
                <a:cs typeface="+mn-lt"/>
              </a:rPr>
              <a:t>. </a:t>
            </a:r>
            <a:r>
              <a:rPr lang="en-US" sz="1100" err="1">
                <a:ea typeface="+mn-lt"/>
                <a:cs typeface="+mn-lt"/>
              </a:rPr>
              <a:t>Wuebbles</a:t>
            </a:r>
            <a:r>
              <a:rPr lang="en-US" sz="1100" dirty="0">
                <a:ea typeface="+mn-lt"/>
                <a:cs typeface="+mn-lt"/>
              </a:rPr>
              <a:t>, D. J., D. W. Fahey, K. A. Hibbard, D. J. Dokken, B. C. Stewart, and T. K. Maycock, Eds., U.S. Global Change Research Program, Washington, DC, USA, 231–256. </a:t>
            </a:r>
            <a:r>
              <a:rPr lang="en-US" sz="1100" err="1">
                <a:ea typeface="+mn-lt"/>
                <a:cs typeface="+mn-lt"/>
              </a:rPr>
              <a:t>doi</a:t>
            </a:r>
            <a:r>
              <a:rPr lang="en-US" sz="1100" dirty="0">
                <a:ea typeface="+mn-lt"/>
                <a:cs typeface="+mn-lt"/>
              </a:rPr>
              <a:t>:</a:t>
            </a:r>
            <a:r>
              <a:rPr lang="en-US" sz="1100" dirty="0">
                <a:solidFill>
                  <a:srgbClr val="0563C1"/>
                </a:solidFill>
                <a:ea typeface="+mn-lt"/>
                <a:cs typeface="+mn-lt"/>
                <a:hlinkClick r:id="rId9"/>
              </a:rPr>
              <a:t>10.7930/J0CJ8BNN</a:t>
            </a:r>
            <a:r>
              <a:rPr lang="en-US" sz="1100" dirty="0">
                <a:ea typeface="+mn-lt"/>
                <a:cs typeface="+mn-lt"/>
              </a:rPr>
              <a:t>. </a:t>
            </a:r>
          </a:p>
          <a:p>
            <a:r>
              <a:rPr lang="en-US" sz="1100" dirty="0">
                <a:ea typeface="+mn-lt"/>
                <a:cs typeface="+mn-lt"/>
              </a:rPr>
              <a:t>Bank, N.C. (2022) </a:t>
            </a:r>
            <a:r>
              <a:rPr lang="en-US" sz="1100" i="1" dirty="0">
                <a:ea typeface="+mn-lt"/>
                <a:cs typeface="+mn-lt"/>
              </a:rPr>
              <a:t>The NCB co-op 100® reports top producing cooperatives with revenues of $255 billion</a:t>
            </a:r>
            <a:r>
              <a:rPr lang="en-US" sz="1100" dirty="0">
                <a:ea typeface="+mn-lt"/>
                <a:cs typeface="+mn-lt"/>
              </a:rPr>
              <a:t>, </a:t>
            </a:r>
            <a:r>
              <a:rPr lang="en-US" sz="1100" i="1" dirty="0">
                <a:ea typeface="+mn-lt"/>
                <a:cs typeface="+mn-lt"/>
              </a:rPr>
              <a:t>National Cooperative Bank. Working Together. Building Community.</a:t>
            </a:r>
            <a:r>
              <a:rPr lang="en-US" sz="1100" dirty="0">
                <a:ea typeface="+mn-lt"/>
                <a:cs typeface="+mn-lt"/>
              </a:rPr>
              <a:t> Available at: </a:t>
            </a:r>
            <a:r>
              <a:rPr lang="en-US" sz="1100" dirty="0">
                <a:ea typeface="+mn-lt"/>
                <a:cs typeface="+mn-lt"/>
                <a:hlinkClick r:id="rId10"/>
              </a:rPr>
              <a:t>https://www.ncb.coop/press-releases/the-ncb-co-op-100-reports-top-producing-cooperatives-with-revenues-of-255-billion</a:t>
            </a:r>
            <a:r>
              <a:rPr lang="en-US" sz="1100" dirty="0">
                <a:ea typeface="+mn-lt"/>
                <a:cs typeface="+mn-lt"/>
              </a:rPr>
              <a:t> (Accessed: April 13, 2023). </a:t>
            </a:r>
            <a:endParaRPr lang="en-US" sz="1100" dirty="0">
              <a:solidFill>
                <a:srgbClr val="000000"/>
              </a:solidFill>
              <a:cs typeface="Calibri"/>
            </a:endParaRPr>
          </a:p>
          <a:p>
            <a:endParaRPr lang="en-US" sz="1100" b="0" i="0" dirty="0">
              <a:solidFill>
                <a:srgbClr val="000000"/>
              </a:solidFill>
              <a:effectLst/>
              <a:cs typeface="Calibri"/>
            </a:endParaRPr>
          </a:p>
          <a:p>
            <a:endParaRPr lang="en-US" sz="1100" dirty="0">
              <a:solidFill>
                <a:srgbClr val="000000"/>
              </a:solidFill>
              <a:cs typeface="Calibri"/>
            </a:endParaRPr>
          </a:p>
          <a:p>
            <a:endParaRPr lang="en-US" sz="1100" dirty="0">
              <a:solidFill>
                <a:srgbClr val="222222"/>
              </a:solidFill>
              <a:cs typeface="Calibri" panose="020F0502020204030204"/>
            </a:endParaRPr>
          </a:p>
          <a:p>
            <a:endParaRPr lang="en-US" sz="1100" dirty="0">
              <a:cs typeface="Calibri"/>
            </a:endParaRPr>
          </a:p>
          <a:p>
            <a:endParaRPr lang="en-US" sz="1100" dirty="0">
              <a:cs typeface="Calibri"/>
            </a:endParaRPr>
          </a:p>
        </p:txBody>
      </p:sp>
    </p:spTree>
    <p:extLst>
      <p:ext uri="{BB962C8B-B14F-4D97-AF65-F5344CB8AC3E}">
        <p14:creationId xmlns:p14="http://schemas.microsoft.com/office/powerpoint/2010/main" val="41861308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sky, outdoor, ocean, roof&#10;&#10;Description automatically generated">
            <a:extLst>
              <a:ext uri="{FF2B5EF4-FFF2-40B4-BE49-F238E27FC236}">
                <a16:creationId xmlns:a16="http://schemas.microsoft.com/office/drawing/2014/main" id="{B627B511-7F5A-822D-7F04-CFB135663FCE}"/>
              </a:ext>
            </a:extLst>
          </p:cNvPr>
          <p:cNvPicPr>
            <a:picLocks noChangeAspect="1"/>
          </p:cNvPicPr>
          <p:nvPr/>
        </p:nvPicPr>
        <p:blipFill rotWithShape="1">
          <a:blip r:embed="rId2">
            <a:alphaModFix amt="35000"/>
            <a:extLst>
              <a:ext uri="{837473B0-CC2E-450A-ABE3-18F120FF3D39}">
                <a1611:picAttrSrcUrl xmlns:a1611="http://schemas.microsoft.com/office/drawing/2016/11/main" r:id="rId3"/>
              </a:ext>
            </a:extLst>
          </a:blip>
          <a:srcRect l="11111"/>
          <a:stretch/>
        </p:blipFill>
        <p:spPr>
          <a:xfrm>
            <a:off x="20" y="10"/>
            <a:ext cx="12191980" cy="6857990"/>
          </a:xfrm>
          <a:prstGeom prst="rect">
            <a:avLst/>
          </a:prstGeom>
        </p:spPr>
      </p:pic>
      <p:sp>
        <p:nvSpPr>
          <p:cNvPr id="2" name="Title 1">
            <a:extLst>
              <a:ext uri="{FF2B5EF4-FFF2-40B4-BE49-F238E27FC236}">
                <a16:creationId xmlns:a16="http://schemas.microsoft.com/office/drawing/2014/main" id="{B7A9879B-4B10-664F-801C-9FBCD658ADC2}"/>
              </a:ext>
            </a:extLst>
          </p:cNvPr>
          <p:cNvSpPr>
            <a:spLocks noGrp="1"/>
          </p:cNvSpPr>
          <p:nvPr>
            <p:ph type="title"/>
          </p:nvPr>
        </p:nvSpPr>
        <p:spPr>
          <a:xfrm>
            <a:off x="838200" y="365125"/>
            <a:ext cx="10515600" cy="1325563"/>
          </a:xfrm>
        </p:spPr>
        <p:txBody>
          <a:bodyPr>
            <a:normAutofit/>
          </a:bodyPr>
          <a:lstStyle/>
          <a:p>
            <a:r>
              <a:rPr lang="en-US">
                <a:solidFill>
                  <a:srgbClr val="FFFFFF"/>
                </a:solidFill>
                <a:cs typeface="Calibri Light"/>
              </a:rPr>
              <a:t>Introduction</a:t>
            </a:r>
          </a:p>
        </p:txBody>
      </p:sp>
      <p:sp>
        <p:nvSpPr>
          <p:cNvPr id="3" name="Content Placeholder 2">
            <a:extLst>
              <a:ext uri="{FF2B5EF4-FFF2-40B4-BE49-F238E27FC236}">
                <a16:creationId xmlns:a16="http://schemas.microsoft.com/office/drawing/2014/main" id="{82C031AC-4100-5681-FDE9-7C27F70A96EB}"/>
              </a:ext>
            </a:extLst>
          </p:cNvPr>
          <p:cNvSpPr>
            <a:spLocks noGrp="1"/>
          </p:cNvSpPr>
          <p:nvPr>
            <p:ph idx="1"/>
          </p:nvPr>
        </p:nvSpPr>
        <p:spPr>
          <a:xfrm>
            <a:off x="838200" y="1825625"/>
            <a:ext cx="10515600" cy="4351338"/>
          </a:xfrm>
        </p:spPr>
        <p:txBody>
          <a:bodyPr vert="horz" lIns="91440" tIns="45720" rIns="91440" bIns="45720" rtlCol="0">
            <a:normAutofit/>
          </a:bodyPr>
          <a:lstStyle/>
          <a:p>
            <a:pPr marL="0" indent="0">
              <a:buNone/>
            </a:pPr>
            <a:r>
              <a:rPr lang="en-US" dirty="0">
                <a:solidFill>
                  <a:srgbClr val="FFFFFF"/>
                </a:solidFill>
                <a:ea typeface="+mn-lt"/>
                <a:cs typeface="+mn-lt"/>
              </a:rPr>
              <a:t>The question posed: How is climate change affecting agriculture in the Midwest</a:t>
            </a:r>
            <a:endParaRPr lang="en-US" dirty="0">
              <a:solidFill>
                <a:srgbClr val="FFFFFF"/>
              </a:solidFill>
            </a:endParaRPr>
          </a:p>
          <a:p>
            <a:pPr marL="0" indent="0">
              <a:buNone/>
            </a:pPr>
            <a:r>
              <a:rPr lang="en-US" dirty="0">
                <a:solidFill>
                  <a:srgbClr val="FFFFFF"/>
                </a:solidFill>
                <a:cs typeface="Calibri" panose="020F0502020204030204"/>
              </a:rPr>
              <a:t>This presentation takes a look at how climate change is affecting the agricultural sector as it pertains to Growmark. We used a TCFD format for the project to identify better with the needs of Growmark. We used data to identify shifts in temperature, precipitation, and C02 levels in the next few years. Other indicators in this project include how Growmark can mitigate its risk in these areas and what the cost of that is likely to be.</a:t>
            </a:r>
          </a:p>
          <a:p>
            <a:pPr marL="0" indent="0">
              <a:buNone/>
            </a:pPr>
            <a:endParaRPr lang="en-US">
              <a:solidFill>
                <a:srgbClr val="FFFFFF"/>
              </a:solidFill>
              <a:cs typeface="Calibri" panose="020F0502020204030204"/>
            </a:endParaRPr>
          </a:p>
        </p:txBody>
      </p:sp>
      <p:sp>
        <p:nvSpPr>
          <p:cNvPr id="5" name="TextBox 4">
            <a:extLst>
              <a:ext uri="{FF2B5EF4-FFF2-40B4-BE49-F238E27FC236}">
                <a16:creationId xmlns:a16="http://schemas.microsoft.com/office/drawing/2014/main" id="{2905AD04-05A7-C369-0782-9C84AD989E6B}"/>
              </a:ext>
            </a:extLst>
          </p:cNvPr>
          <p:cNvSpPr txBox="1"/>
          <p:nvPr/>
        </p:nvSpPr>
        <p:spPr>
          <a:xfrm>
            <a:off x="9990756"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a:t>
            </a:r>
            <a:r>
              <a:rPr lang="en-US" sz="700">
                <a:solidFill>
                  <a:srgbClr val="FFFFFF"/>
                </a:solidFill>
              </a:rPr>
              <a:t>.</a:t>
            </a:r>
          </a:p>
        </p:txBody>
      </p:sp>
    </p:spTree>
    <p:extLst>
      <p:ext uri="{BB962C8B-B14F-4D97-AF65-F5344CB8AC3E}">
        <p14:creationId xmlns:p14="http://schemas.microsoft.com/office/powerpoint/2010/main" val="269076526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1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6">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894070-3180-268F-2649-0F12945B82E4}"/>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cs typeface="Calibri Light"/>
              </a:rPr>
              <a:t>Background</a:t>
            </a:r>
            <a:endParaRPr lang="en-US" sz="4000">
              <a:solidFill>
                <a:srgbClr val="FFFFFF"/>
              </a:solidFill>
            </a:endParaRPr>
          </a:p>
        </p:txBody>
      </p:sp>
      <p:sp>
        <p:nvSpPr>
          <p:cNvPr id="3" name="Content Placeholder 2">
            <a:extLst>
              <a:ext uri="{FF2B5EF4-FFF2-40B4-BE49-F238E27FC236}">
                <a16:creationId xmlns:a16="http://schemas.microsoft.com/office/drawing/2014/main" id="{3334B832-7CCE-6D94-68CE-59FB35BC8D62}"/>
              </a:ext>
            </a:extLst>
          </p:cNvPr>
          <p:cNvSpPr>
            <a:spLocks noGrp="1"/>
          </p:cNvSpPr>
          <p:nvPr>
            <p:ph idx="1"/>
          </p:nvPr>
        </p:nvSpPr>
        <p:spPr>
          <a:xfrm>
            <a:off x="2480925" y="1791737"/>
            <a:ext cx="7221667" cy="371768"/>
          </a:xfrm>
        </p:spPr>
        <p:txBody>
          <a:bodyPr vert="horz" lIns="91440" tIns="45720" rIns="91440" bIns="45720" rtlCol="0" anchor="t">
            <a:noAutofit/>
          </a:bodyPr>
          <a:lstStyle/>
          <a:p>
            <a:pPr marL="0" indent="0" algn="ctr" defTabSz="621792">
              <a:spcBef>
                <a:spcPts val="680"/>
              </a:spcBef>
              <a:buNone/>
            </a:pPr>
            <a:r>
              <a:rPr lang="en-US" kern="1200">
                <a:latin typeface="+mn-lt"/>
                <a:ea typeface="+mn-ea"/>
                <a:cs typeface="Calibri"/>
              </a:rPr>
              <a:t>Predictions of Midwest Climate Under Climate Change Models</a:t>
            </a:r>
            <a:endParaRPr lang="en-US">
              <a:cs typeface="Calibri"/>
            </a:endParaRPr>
          </a:p>
        </p:txBody>
      </p:sp>
      <p:sp>
        <p:nvSpPr>
          <p:cNvPr id="4" name="TextBox 3">
            <a:extLst>
              <a:ext uri="{FF2B5EF4-FFF2-40B4-BE49-F238E27FC236}">
                <a16:creationId xmlns:a16="http://schemas.microsoft.com/office/drawing/2014/main" id="{1D867AD3-4DFF-A08A-50CC-C197E8B82A76}"/>
              </a:ext>
            </a:extLst>
          </p:cNvPr>
          <p:cNvSpPr txBox="1"/>
          <p:nvPr/>
        </p:nvSpPr>
        <p:spPr>
          <a:xfrm>
            <a:off x="637276" y="174590"/>
            <a:ext cx="3550239" cy="17230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621792">
              <a:spcAft>
                <a:spcPts val="600"/>
              </a:spcAft>
            </a:pPr>
            <a:endParaRPr lang="en-US" sz="1200" kern="1200">
              <a:latin typeface="+mn-lt"/>
              <a:cs typeface="Calibri"/>
            </a:endParaRPr>
          </a:p>
          <a:p>
            <a:pPr defTabSz="621792">
              <a:spcAft>
                <a:spcPts val="600"/>
              </a:spcAft>
            </a:pPr>
            <a:endParaRPr lang="en-US" sz="1224" b="1" kern="1200">
              <a:solidFill>
                <a:schemeClr val="tx1"/>
              </a:solidFill>
              <a:latin typeface="+mn-lt"/>
              <a:ea typeface="+mn-ea"/>
              <a:cs typeface="Calibri"/>
            </a:endParaRPr>
          </a:p>
          <a:p>
            <a:pPr marL="194310" indent="-194310" defTabSz="621792">
              <a:spcAft>
                <a:spcPts val="600"/>
              </a:spcAft>
              <a:buFont typeface="Calibri"/>
              <a:buChar char="-"/>
            </a:pPr>
            <a:endParaRPr lang="en-US" sz="1224" kern="1200">
              <a:solidFill>
                <a:schemeClr val="tx1"/>
              </a:solidFill>
              <a:latin typeface="+mn-lt"/>
              <a:ea typeface="+mn-ea"/>
              <a:cs typeface="Calibri"/>
            </a:endParaRPr>
          </a:p>
          <a:p>
            <a:pPr marL="194310" indent="-194310" defTabSz="621792">
              <a:spcAft>
                <a:spcPts val="600"/>
              </a:spcAft>
              <a:buFont typeface="Calibri"/>
              <a:buChar char="-"/>
            </a:pPr>
            <a:endParaRPr lang="en-US" sz="1224" kern="1200">
              <a:solidFill>
                <a:schemeClr val="tx1"/>
              </a:solidFill>
              <a:latin typeface="+mn-lt"/>
              <a:ea typeface="+mn-ea"/>
              <a:cs typeface="Calibri"/>
            </a:endParaRPr>
          </a:p>
          <a:p>
            <a:pPr marL="194310" indent="-194310" defTabSz="621792">
              <a:spcAft>
                <a:spcPts val="600"/>
              </a:spcAft>
              <a:buFont typeface="Calibri"/>
              <a:buChar char="-"/>
            </a:pPr>
            <a:endParaRPr lang="en-US" sz="1224" kern="1200">
              <a:solidFill>
                <a:schemeClr val="tx1"/>
              </a:solidFill>
              <a:latin typeface="+mn-lt"/>
              <a:ea typeface="+mn-ea"/>
              <a:cs typeface="Calibri"/>
            </a:endParaRPr>
          </a:p>
          <a:p>
            <a:pPr marL="285750" indent="-285750">
              <a:spcAft>
                <a:spcPts val="600"/>
              </a:spcAft>
              <a:buFont typeface="Calibri"/>
              <a:buChar char="-"/>
            </a:pPr>
            <a:endParaRPr lang="en-US">
              <a:cs typeface="Calibri"/>
            </a:endParaRPr>
          </a:p>
        </p:txBody>
      </p:sp>
      <p:graphicFrame>
        <p:nvGraphicFramePr>
          <p:cNvPr id="10" name="Table 10">
            <a:extLst>
              <a:ext uri="{FF2B5EF4-FFF2-40B4-BE49-F238E27FC236}">
                <a16:creationId xmlns:a16="http://schemas.microsoft.com/office/drawing/2014/main" id="{01A1F98E-A8E0-19BF-229F-80B27FB0A9D9}"/>
              </a:ext>
            </a:extLst>
          </p:cNvPr>
          <p:cNvGraphicFramePr>
            <a:graphicFrameLocks noGrp="1"/>
          </p:cNvGraphicFramePr>
          <p:nvPr>
            <p:extLst>
              <p:ext uri="{D42A27DB-BD31-4B8C-83A1-F6EECF244321}">
                <p14:modId xmlns:p14="http://schemas.microsoft.com/office/powerpoint/2010/main" val="3170807693"/>
              </p:ext>
            </p:extLst>
          </p:nvPr>
        </p:nvGraphicFramePr>
        <p:xfrm>
          <a:off x="740574" y="1779624"/>
          <a:ext cx="10784529" cy="4664792"/>
        </p:xfrm>
        <a:graphic>
          <a:graphicData uri="http://schemas.openxmlformats.org/drawingml/2006/table">
            <a:tbl>
              <a:tblPr firstRow="1" bandRow="1">
                <a:tableStyleId>{5C22544A-7EE6-4342-B048-85BDC9FD1C3A}</a:tableStyleId>
              </a:tblPr>
              <a:tblGrid>
                <a:gridCol w="5400907">
                  <a:extLst>
                    <a:ext uri="{9D8B030D-6E8A-4147-A177-3AD203B41FA5}">
                      <a16:colId xmlns:a16="http://schemas.microsoft.com/office/drawing/2014/main" val="717738714"/>
                    </a:ext>
                  </a:extLst>
                </a:gridCol>
                <a:gridCol w="5383622">
                  <a:extLst>
                    <a:ext uri="{9D8B030D-6E8A-4147-A177-3AD203B41FA5}">
                      <a16:colId xmlns:a16="http://schemas.microsoft.com/office/drawing/2014/main" val="878818251"/>
                    </a:ext>
                  </a:extLst>
                </a:gridCol>
              </a:tblGrid>
              <a:tr h="580078">
                <a:tc>
                  <a:txBody>
                    <a:bodyPr/>
                    <a:lstStyle/>
                    <a:p>
                      <a:pPr lvl="0">
                        <a:buNone/>
                      </a:pPr>
                      <a:r>
                        <a:rPr lang="en-US" sz="1800" b="1" i="0" u="none" strike="noStrike" noProof="0">
                          <a:latin typeface="Calibri"/>
                        </a:rPr>
                        <a:t>Increased Temperature </a:t>
                      </a:r>
                      <a:endParaRPr lang="en-US"/>
                    </a:p>
                  </a:txBody>
                  <a:tcPr/>
                </a:tc>
                <a:tc>
                  <a:txBody>
                    <a:bodyPr/>
                    <a:lstStyle/>
                    <a:p>
                      <a:pPr lvl="0">
                        <a:buNone/>
                      </a:pPr>
                      <a:r>
                        <a:rPr lang="en-US" sz="1800" b="1" i="0" u="none" strike="noStrike" noProof="0">
                          <a:latin typeface="Calibri"/>
                        </a:rPr>
                        <a:t>Increased Atmospheric Moisture</a:t>
                      </a:r>
                      <a:endParaRPr lang="en-US"/>
                    </a:p>
                  </a:txBody>
                  <a:tcPr/>
                </a:tc>
                <a:extLst>
                  <a:ext uri="{0D108BD9-81ED-4DB2-BD59-A6C34878D82A}">
                    <a16:rowId xmlns:a16="http://schemas.microsoft.com/office/drawing/2014/main" val="1008229409"/>
                  </a:ext>
                </a:extLst>
              </a:tr>
              <a:tr h="1474363">
                <a:tc>
                  <a:txBody>
                    <a:bodyPr/>
                    <a:lstStyle/>
                    <a:p>
                      <a:pPr lvl="0">
                        <a:buNone/>
                      </a:pPr>
                      <a:r>
                        <a:rPr lang="en-US" sz="1800" b="0" i="0" u="none" strike="noStrike" noProof="0">
                          <a:solidFill>
                            <a:srgbClr val="FF0000"/>
                          </a:solidFill>
                          <a:latin typeface="Calibri"/>
                        </a:rPr>
                        <a:t>Midwest warm season temperatures are estimated to see largest increase in U.S.</a:t>
                      </a:r>
                    </a:p>
                    <a:p>
                      <a:pPr lvl="0">
                        <a:buNone/>
                      </a:pPr>
                      <a:r>
                        <a:rPr lang="en-US" sz="1200"/>
                        <a:t>Late-century estimates predict average temperature increase of five degrees Fahrenheit for RCP 4.5 and as much as eight degrees Fahrenheit in the Midwest (Vose et al. 2017).</a:t>
                      </a:r>
                      <a:endParaRPr lang="en-US" sz="1200" dirty="0"/>
                    </a:p>
                  </a:txBody>
                  <a:tcPr/>
                </a:tc>
                <a:tc>
                  <a:txBody>
                    <a:bodyPr/>
                    <a:lstStyle/>
                    <a:p>
                      <a:pPr lvl="0">
                        <a:buNone/>
                      </a:pPr>
                      <a:r>
                        <a:rPr lang="en-US" sz="1800" b="0" i="0" u="none" strike="noStrike" noProof="0">
                          <a:solidFill>
                            <a:srgbClr val="FF0000"/>
                          </a:solidFill>
                          <a:latin typeface="Calibri"/>
                        </a:rPr>
                        <a:t>Increased Springtime precipitation frequency and  intensity </a:t>
                      </a:r>
                    </a:p>
                    <a:p>
                      <a:pPr lvl="0">
                        <a:buNone/>
                      </a:pPr>
                      <a:r>
                        <a:rPr lang="en-US" sz="1000" b="0" i="0" u="none" strike="noStrike" noProof="0"/>
                        <a:t> </a:t>
                      </a:r>
                      <a:r>
                        <a:rPr lang="en-US" sz="1200" b="0" i="0" u="none" strike="noStrike" noProof="0"/>
                        <a:t>Mesoscale Convective Systems (large storms) frequency and intensity perpetuated by warmer Springtime temperatures and are expected to increase with current Midwestern climate predictions (Feng et al. 2016).</a:t>
                      </a:r>
                      <a:endParaRPr lang="en-US" sz="1200" b="0" i="0" u="none" strike="noStrike" noProof="0" dirty="0"/>
                    </a:p>
                  </a:txBody>
                  <a:tcPr/>
                </a:tc>
                <a:extLst>
                  <a:ext uri="{0D108BD9-81ED-4DB2-BD59-A6C34878D82A}">
                    <a16:rowId xmlns:a16="http://schemas.microsoft.com/office/drawing/2014/main" val="1519474732"/>
                  </a:ext>
                </a:extLst>
              </a:tr>
              <a:tr h="1365600">
                <a:tc>
                  <a:txBody>
                    <a:bodyPr/>
                    <a:lstStyle/>
                    <a:p>
                      <a:pPr lvl="0">
                        <a:buNone/>
                      </a:pPr>
                      <a:r>
                        <a:rPr lang="en-US" sz="1800" b="0" i="0" u="none" strike="noStrike" noProof="0">
                          <a:solidFill>
                            <a:srgbClr val="FF0000"/>
                          </a:solidFill>
                          <a:latin typeface="Calibri"/>
                        </a:rPr>
                        <a:t>Extreme temperatures expected to increase (daily minimum and maximum) </a:t>
                      </a:r>
                    </a:p>
                    <a:p>
                      <a:pPr lvl="0">
                        <a:buNone/>
                      </a:pPr>
                      <a:r>
                        <a:rPr lang="en-US" sz="1200" b="0" i="0" u="none" strike="noStrike" noProof="0">
                          <a:solidFill>
                            <a:schemeClr val="tx1"/>
                          </a:solidFill>
                          <a:latin typeface="Calibri"/>
                        </a:rPr>
                        <a:t>Late-century daily minimum and maximum temperatures may rise as much as ten degrees Fahrenheit under human contributed climate change (Sillman et al. 2013).</a:t>
                      </a:r>
                      <a:endParaRPr lang="en-US" sz="1200" b="0" i="0" u="none" strike="noStrike" noProof="0" dirty="0">
                        <a:solidFill>
                          <a:schemeClr val="tx1"/>
                        </a:solidFill>
                        <a:latin typeface="Calibri"/>
                      </a:endParaRPr>
                    </a:p>
                  </a:txBody>
                  <a:tcPr/>
                </a:tc>
                <a:tc>
                  <a:txBody>
                    <a:bodyPr/>
                    <a:lstStyle/>
                    <a:p>
                      <a:pPr lvl="0">
                        <a:buNone/>
                      </a:pPr>
                      <a:r>
                        <a:rPr lang="en-US" sz="1800" b="0" i="0" u="none" strike="noStrike" noProof="0">
                          <a:solidFill>
                            <a:srgbClr val="FF0000"/>
                          </a:solidFill>
                          <a:latin typeface="Calibri"/>
                        </a:rPr>
                        <a:t>Precipitation Variability</a:t>
                      </a:r>
                      <a:r>
                        <a:rPr lang="en-US" sz="1800" b="0" i="0" u="none" strike="noStrike" noProof="0">
                          <a:latin typeface="Calibri"/>
                        </a:rPr>
                        <a:t> </a:t>
                      </a:r>
                    </a:p>
                    <a:p>
                      <a:pPr lvl="0">
                        <a:buNone/>
                      </a:pPr>
                      <a:r>
                        <a:rPr lang="en-US" sz="1200" b="0" i="0" u="none" strike="noStrike" noProof="0">
                          <a:latin typeface="Calibri"/>
                        </a:rPr>
                        <a:t>Although generally the Midwest has seen an increase in precipitation,</a:t>
                      </a:r>
                    </a:p>
                    <a:p>
                      <a:pPr lvl="0">
                        <a:buNone/>
                      </a:pPr>
                      <a:r>
                        <a:rPr lang="en-US" sz="1200" b="0" i="0" u="none" strike="noStrike" noProof="0">
                          <a:latin typeface="Calibri"/>
                        </a:rPr>
                        <a:t>the SPI (Standardized Precipitation Index) magnitude and range has also increased in parts of the Southern Midwest (Ford et al. 2020). This can also be quantified during drought. </a:t>
                      </a:r>
                      <a:endParaRPr lang="en-US" dirty="0"/>
                    </a:p>
                  </a:txBody>
                  <a:tcPr/>
                </a:tc>
                <a:extLst>
                  <a:ext uri="{0D108BD9-81ED-4DB2-BD59-A6C34878D82A}">
                    <a16:rowId xmlns:a16="http://schemas.microsoft.com/office/drawing/2014/main" val="1689813201"/>
                  </a:ext>
                </a:extLst>
              </a:tr>
              <a:tr h="1244751">
                <a:tc>
                  <a:txBody>
                    <a:bodyPr/>
                    <a:lstStyle/>
                    <a:p>
                      <a:pPr lvl="0">
                        <a:buNone/>
                      </a:pPr>
                      <a:r>
                        <a:rPr lang="en-US" sz="1800" b="0" i="0" u="none" strike="noStrike" noProof="0">
                          <a:solidFill>
                            <a:srgbClr val="FF0000"/>
                          </a:solidFill>
                          <a:latin typeface="Calibri"/>
                        </a:rPr>
                        <a:t>Increased evaporation (Drought)</a:t>
                      </a:r>
                    </a:p>
                    <a:p>
                      <a:pPr lvl="0">
                        <a:buNone/>
                      </a:pPr>
                      <a:r>
                        <a:rPr lang="en-US" sz="1200" b="0" i="0" u="none" strike="noStrike" noProof="0">
                          <a:solidFill>
                            <a:schemeClr val="tx1"/>
                          </a:solidFill>
                          <a:latin typeface="Calibri"/>
                        </a:rPr>
                        <a:t>The rate of evaporation increases as temperature increases, which can affect both agricultural drought and hydrological drought. Of larger concern to the Midwest would be agricultural drought, where higher temperatures will decrease the amount of moisture in soil (Wehner et al. 2017). </a:t>
                      </a:r>
                      <a:endParaRPr lang="en-US" sz="1200" b="0" i="0" u="none" strike="noStrike" noProof="0" dirty="0">
                        <a:solidFill>
                          <a:schemeClr val="tx1"/>
                        </a:solidFill>
                        <a:latin typeface="Calibri"/>
                      </a:endParaRPr>
                    </a:p>
                  </a:txBody>
                  <a:tcPr/>
                </a:tc>
                <a:tc>
                  <a:txBody>
                    <a:bodyPr/>
                    <a:lstStyle/>
                    <a:p>
                      <a:pPr lvl="0">
                        <a:buNone/>
                      </a:pPr>
                      <a:r>
                        <a:rPr lang="en-US" sz="1800" b="0" i="0" u="none" strike="noStrike" noProof="0">
                          <a:solidFill>
                            <a:srgbClr val="FF0000"/>
                          </a:solidFill>
                          <a:latin typeface="Calibri"/>
                        </a:rPr>
                        <a:t>Increased Spring Precipitation (frequency)</a:t>
                      </a:r>
                    </a:p>
                    <a:p>
                      <a:pPr lvl="0">
                        <a:buNone/>
                      </a:pPr>
                      <a:r>
                        <a:rPr lang="en-US" sz="1200" b="0" i="0" u="none" strike="noStrike" noProof="0">
                          <a:solidFill>
                            <a:schemeClr val="tx1"/>
                          </a:solidFill>
                          <a:latin typeface="Calibri"/>
                        </a:rPr>
                        <a:t>Projected intensity of the Great Plains Low Level Jet increased, which correlates to an increase in Springtime (April, May, June) rainfall (Cook et al. 2008). </a:t>
                      </a:r>
                      <a:endParaRPr lang="en-US" sz="1800" b="0" i="0" u="none" strike="noStrike" noProof="0">
                        <a:solidFill>
                          <a:srgbClr val="FF0000"/>
                        </a:solidFill>
                        <a:latin typeface="Calibri"/>
                      </a:endParaRPr>
                    </a:p>
                    <a:p>
                      <a:pPr lvl="0">
                        <a:buNone/>
                      </a:pPr>
                      <a:endParaRPr lang="en-US" sz="1800" b="0" i="0" u="none" strike="noStrike" noProof="0">
                        <a:solidFill>
                          <a:srgbClr val="FF0000"/>
                        </a:solidFill>
                        <a:latin typeface="Calibri"/>
                      </a:endParaRPr>
                    </a:p>
                  </a:txBody>
                  <a:tcPr/>
                </a:tc>
                <a:extLst>
                  <a:ext uri="{0D108BD9-81ED-4DB2-BD59-A6C34878D82A}">
                    <a16:rowId xmlns:a16="http://schemas.microsoft.com/office/drawing/2014/main" val="1670168939"/>
                  </a:ext>
                </a:extLst>
              </a:tr>
            </a:tbl>
          </a:graphicData>
        </a:graphic>
      </p:graphicFrame>
    </p:spTree>
    <p:extLst>
      <p:ext uri="{BB962C8B-B14F-4D97-AF65-F5344CB8AC3E}">
        <p14:creationId xmlns:p14="http://schemas.microsoft.com/office/powerpoint/2010/main" val="2627784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8E132A-F619-2B30-84E3-E896A9A4DDA1}"/>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Strategy C Scenario Analysis</a:t>
            </a:r>
          </a:p>
        </p:txBody>
      </p:sp>
      <p:graphicFrame>
        <p:nvGraphicFramePr>
          <p:cNvPr id="4" name="Table 4">
            <a:extLst>
              <a:ext uri="{FF2B5EF4-FFF2-40B4-BE49-F238E27FC236}">
                <a16:creationId xmlns:a16="http://schemas.microsoft.com/office/drawing/2014/main" id="{8971416A-959B-4B5F-4F22-4895B917D1C1}"/>
              </a:ext>
            </a:extLst>
          </p:cNvPr>
          <p:cNvGraphicFramePr>
            <a:graphicFrameLocks noGrp="1"/>
          </p:cNvGraphicFramePr>
          <p:nvPr>
            <p:ph idx="1"/>
            <p:extLst>
              <p:ext uri="{D42A27DB-BD31-4B8C-83A1-F6EECF244321}">
                <p14:modId xmlns:p14="http://schemas.microsoft.com/office/powerpoint/2010/main" val="2603141027"/>
              </p:ext>
            </p:extLst>
          </p:nvPr>
        </p:nvGraphicFramePr>
        <p:xfrm>
          <a:off x="1798674" y="1586023"/>
          <a:ext cx="8144318" cy="4983773"/>
        </p:xfrm>
        <a:graphic>
          <a:graphicData uri="http://schemas.openxmlformats.org/drawingml/2006/table">
            <a:tbl>
              <a:tblPr firstRow="1" bandRow="1">
                <a:tableStyleId>{5C22544A-7EE6-4342-B048-85BDC9FD1C3A}</a:tableStyleId>
              </a:tblPr>
              <a:tblGrid>
                <a:gridCol w="2072992">
                  <a:extLst>
                    <a:ext uri="{9D8B030D-6E8A-4147-A177-3AD203B41FA5}">
                      <a16:colId xmlns:a16="http://schemas.microsoft.com/office/drawing/2014/main" val="1733690835"/>
                    </a:ext>
                  </a:extLst>
                </a:gridCol>
                <a:gridCol w="1890917">
                  <a:extLst>
                    <a:ext uri="{9D8B030D-6E8A-4147-A177-3AD203B41FA5}">
                      <a16:colId xmlns:a16="http://schemas.microsoft.com/office/drawing/2014/main" val="4112928232"/>
                    </a:ext>
                  </a:extLst>
                </a:gridCol>
                <a:gridCol w="2072992">
                  <a:extLst>
                    <a:ext uri="{9D8B030D-6E8A-4147-A177-3AD203B41FA5}">
                      <a16:colId xmlns:a16="http://schemas.microsoft.com/office/drawing/2014/main" val="3652826920"/>
                    </a:ext>
                  </a:extLst>
                </a:gridCol>
                <a:gridCol w="2107417">
                  <a:extLst>
                    <a:ext uri="{9D8B030D-6E8A-4147-A177-3AD203B41FA5}">
                      <a16:colId xmlns:a16="http://schemas.microsoft.com/office/drawing/2014/main" val="1175106364"/>
                    </a:ext>
                  </a:extLst>
                </a:gridCol>
              </a:tblGrid>
              <a:tr h="796371">
                <a:tc>
                  <a:txBody>
                    <a:bodyPr/>
                    <a:lstStyle/>
                    <a:p>
                      <a:r>
                        <a:rPr lang="en-US" sz="2400"/>
                        <a:t>Agricultural Asset</a:t>
                      </a:r>
                    </a:p>
                  </a:txBody>
                  <a:tcPr marL="121744" marR="121744" marT="60872" marB="60872"/>
                </a:tc>
                <a:tc>
                  <a:txBody>
                    <a:bodyPr/>
                    <a:lstStyle/>
                    <a:p>
                      <a:pPr lvl="0">
                        <a:buNone/>
                      </a:pPr>
                      <a:r>
                        <a:rPr lang="en-US" sz="2400"/>
                        <a:t>Crop Protection</a:t>
                      </a:r>
                    </a:p>
                  </a:txBody>
                  <a:tcPr marL="121744" marR="121744" marT="60872" marB="60872"/>
                </a:tc>
                <a:tc>
                  <a:txBody>
                    <a:bodyPr/>
                    <a:lstStyle/>
                    <a:p>
                      <a:r>
                        <a:rPr lang="en-US" sz="2400"/>
                        <a:t>Crop Nutrients</a:t>
                      </a:r>
                    </a:p>
                  </a:txBody>
                  <a:tcPr marL="121744" marR="121744" marT="60872" marB="60872"/>
                </a:tc>
                <a:tc>
                  <a:txBody>
                    <a:bodyPr/>
                    <a:lstStyle/>
                    <a:p>
                      <a:r>
                        <a:rPr lang="en-US" sz="2400"/>
                        <a:t>Crop Harvest</a:t>
                      </a:r>
                    </a:p>
                  </a:txBody>
                  <a:tcPr marL="121744" marR="121744" marT="60872" marB="60872"/>
                </a:tc>
                <a:extLst>
                  <a:ext uri="{0D108BD9-81ED-4DB2-BD59-A6C34878D82A}">
                    <a16:rowId xmlns:a16="http://schemas.microsoft.com/office/drawing/2014/main" val="2599593144"/>
                  </a:ext>
                </a:extLst>
              </a:tr>
              <a:tr h="4130509">
                <a:tc>
                  <a:txBody>
                    <a:bodyPr/>
                    <a:lstStyle/>
                    <a:p>
                      <a:r>
                        <a:rPr lang="en-US" sz="2400"/>
                        <a:t>Associated risks under projected climate trends over the next century. </a:t>
                      </a:r>
                      <a:endParaRPr lang="en-US" sz="2400" dirty="0"/>
                    </a:p>
                  </a:txBody>
                  <a:tcPr marL="121744" marR="121744" marT="60872" marB="60872"/>
                </a:tc>
                <a:tc>
                  <a:txBody>
                    <a:bodyPr/>
                    <a:lstStyle/>
                    <a:p>
                      <a:r>
                        <a:rPr lang="en-US" sz="1000">
                          <a:solidFill>
                            <a:srgbClr val="FF0000"/>
                          </a:solidFill>
                        </a:rPr>
                        <a:t>Climate associated risk:</a:t>
                      </a:r>
                      <a:r>
                        <a:rPr lang="en-US" sz="1000"/>
                        <a:t> </a:t>
                      </a:r>
                      <a:r>
                        <a:rPr lang="en-US" sz="1000" b="1"/>
                        <a:t>Increased annual temperatures (warm and cold season) </a:t>
                      </a:r>
                    </a:p>
                    <a:p>
                      <a:pPr lvl="0">
                        <a:buNone/>
                      </a:pPr>
                      <a:endParaRPr lang="en-US" sz="1000" b="1"/>
                    </a:p>
                    <a:p>
                      <a:pPr lvl="0">
                        <a:buNone/>
                      </a:pPr>
                      <a:r>
                        <a:rPr lang="en-US" sz="1000">
                          <a:solidFill>
                            <a:srgbClr val="FFBC21"/>
                          </a:solidFill>
                        </a:rPr>
                        <a:t>Potential Outcome:</a:t>
                      </a:r>
                    </a:p>
                    <a:p>
                      <a:pPr lvl="0">
                        <a:buNone/>
                      </a:pPr>
                      <a:r>
                        <a:rPr lang="en-US" sz="1000"/>
                        <a:t> Insects and pests that are traditionally vulnerable in colder months will have increased survivability. </a:t>
                      </a:r>
                    </a:p>
                    <a:p>
                      <a:pPr lvl="0">
                        <a:buNone/>
                      </a:pPr>
                      <a:endParaRPr lang="en-US" sz="1000"/>
                    </a:p>
                    <a:p>
                      <a:pPr lvl="0">
                        <a:buNone/>
                      </a:pPr>
                      <a:r>
                        <a:rPr lang="en-US" sz="1000"/>
                        <a:t>Northward expansion of native southern insects and pathogens as Midwest climate conditions become more favorable. (Vigil et al. 2018</a:t>
                      </a:r>
                      <a:r>
                        <a:rPr lang="en-US" sz="1000" b="0" i="0" u="none" strike="noStrike" noProof="0">
                          <a:latin typeface="Calibri"/>
                        </a:rPr>
                        <a:t>)</a:t>
                      </a:r>
                    </a:p>
                    <a:p>
                      <a:pPr lvl="0">
                        <a:buNone/>
                      </a:pPr>
                      <a:endParaRPr lang="en-US" sz="1000" b="0" i="0" u="none" strike="noStrike" noProof="0">
                        <a:latin typeface="Calibri"/>
                      </a:endParaRPr>
                    </a:p>
                    <a:p>
                      <a:pPr lvl="0">
                        <a:buNone/>
                      </a:pPr>
                      <a:r>
                        <a:rPr lang="en-US" sz="1000" b="0" i="0" u="none" strike="noStrike" noProof="0">
                          <a:latin typeface="Calibri"/>
                        </a:rPr>
                        <a:t>Increased growing season window, warmer temperatures in Springtime create optimal planting conditions earlier. </a:t>
                      </a:r>
                    </a:p>
                    <a:p>
                      <a:pPr lvl="0">
                        <a:buNone/>
                      </a:pPr>
                      <a:endParaRPr lang="en-US" sz="1000"/>
                    </a:p>
                    <a:p>
                      <a:pPr lvl="0">
                        <a:buNone/>
                      </a:pPr>
                      <a:endParaRPr lang="en-US" sz="1000" b="1" i="0" u="none" strike="noStrike" noProof="0">
                        <a:latin typeface="Calibri"/>
                      </a:endParaRPr>
                    </a:p>
                    <a:p>
                      <a:pPr lvl="0">
                        <a:buNone/>
                      </a:pPr>
                      <a:endParaRPr lang="en-US" sz="1000" b="0" i="0" u="none" strike="noStrike" noProof="0">
                        <a:latin typeface="Calibri"/>
                      </a:endParaRPr>
                    </a:p>
                    <a:p>
                      <a:pPr lvl="0">
                        <a:buNone/>
                      </a:pPr>
                      <a:endParaRPr lang="en-US" sz="1000" b="0" i="0" u="none" strike="noStrike" noProof="0">
                        <a:latin typeface="Calibri"/>
                      </a:endParaRPr>
                    </a:p>
                    <a:p>
                      <a:pPr lvl="0">
                        <a:buNone/>
                      </a:pPr>
                      <a:endParaRPr lang="en-US" sz="1000" dirty="0"/>
                    </a:p>
                  </a:txBody>
                  <a:tcPr marL="121744" marR="121744" marT="60872" marB="60872"/>
                </a:tc>
                <a:tc>
                  <a:txBody>
                    <a:bodyPr/>
                    <a:lstStyle/>
                    <a:p>
                      <a:pPr lvl="0">
                        <a:buNone/>
                      </a:pPr>
                      <a:r>
                        <a:rPr lang="en-US" sz="1000" b="0" i="0" u="none" strike="noStrike" noProof="0">
                          <a:solidFill>
                            <a:srgbClr val="FF0000"/>
                          </a:solidFill>
                          <a:latin typeface="Calibri"/>
                        </a:rPr>
                        <a:t>Climate associated risk:</a:t>
                      </a:r>
                      <a:endParaRPr lang="en-US" sz="1000"/>
                    </a:p>
                    <a:p>
                      <a:pPr lvl="0">
                        <a:buNone/>
                      </a:pPr>
                      <a:r>
                        <a:rPr lang="en-US" sz="1000" b="0" i="0" u="none" strike="noStrike" noProof="0">
                          <a:latin typeface="Calibri"/>
                        </a:rPr>
                        <a:t> </a:t>
                      </a:r>
                      <a:r>
                        <a:rPr lang="en-US" sz="1000" b="1" i="0" u="none" strike="noStrike" noProof="0">
                          <a:latin typeface="Calibri"/>
                        </a:rPr>
                        <a:t>Increased warm season precipitation frequency and intensity</a:t>
                      </a:r>
                    </a:p>
                    <a:p>
                      <a:pPr lvl="0">
                        <a:buNone/>
                      </a:pPr>
                      <a:endParaRPr lang="en-US" sz="1000" b="1" i="0" u="none" strike="noStrike" noProof="0">
                        <a:latin typeface="Calibri"/>
                      </a:endParaRPr>
                    </a:p>
                    <a:p>
                      <a:pPr lvl="0">
                        <a:buNone/>
                      </a:pPr>
                      <a:r>
                        <a:rPr lang="en-US" sz="1000" b="0" i="0" u="none" strike="noStrike" noProof="0">
                          <a:solidFill>
                            <a:srgbClr val="FFBC21"/>
                          </a:solidFill>
                        </a:rPr>
                        <a:t>Potential Outcome: </a:t>
                      </a:r>
                      <a:endParaRPr lang="en-US" sz="1000"/>
                    </a:p>
                    <a:p>
                      <a:pPr lvl="0">
                        <a:buNone/>
                      </a:pPr>
                      <a:r>
                        <a:rPr lang="en-US" sz="1000" b="0" i="0" u="none" strike="noStrike" noProof="0">
                          <a:solidFill>
                            <a:schemeClr val="tx1"/>
                          </a:solidFill>
                        </a:rPr>
                        <a:t>Increased soil erosion, possible water-logged soil, which will affect the health of crops and reduce number of available workdays in the field. </a:t>
                      </a:r>
                    </a:p>
                    <a:p>
                      <a:pPr lvl="0">
                        <a:buNone/>
                      </a:pPr>
                      <a:endParaRPr lang="en-US" sz="1000" b="0" i="0" u="none" strike="noStrike" noProof="0">
                        <a:solidFill>
                          <a:schemeClr val="tx1"/>
                        </a:solidFill>
                      </a:endParaRPr>
                    </a:p>
                    <a:p>
                      <a:pPr lvl="0">
                        <a:buNone/>
                      </a:pPr>
                      <a:endParaRPr lang="en-US" sz="1000" b="0" i="0" u="none" strike="noStrike" noProof="0">
                        <a:solidFill>
                          <a:schemeClr val="tx1"/>
                        </a:solidFill>
                      </a:endParaRPr>
                    </a:p>
                    <a:p>
                      <a:pPr lvl="0">
                        <a:buNone/>
                      </a:pPr>
                      <a:r>
                        <a:rPr lang="en-US" sz="1000" b="0" i="0" u="none" strike="noStrike" noProof="0">
                          <a:solidFill>
                            <a:srgbClr val="FF0000"/>
                          </a:solidFill>
                          <a:latin typeface="Calibri"/>
                        </a:rPr>
                        <a:t>Climate associated risk:</a:t>
                      </a:r>
                      <a:endParaRPr lang="en-US" sz="1000" b="0" i="0" u="none" strike="noStrike" noProof="0">
                        <a:latin typeface="Calibri"/>
                      </a:endParaRPr>
                    </a:p>
                    <a:p>
                      <a:pPr lvl="0">
                        <a:buNone/>
                      </a:pPr>
                      <a:r>
                        <a:rPr lang="en-US" sz="1000" b="1" i="0" u="none" strike="noStrike" noProof="0">
                          <a:latin typeface="Calibri"/>
                        </a:rPr>
                        <a:t>Warm, saturated air can hold more water, causing drought</a:t>
                      </a:r>
                    </a:p>
                    <a:p>
                      <a:pPr lvl="0">
                        <a:buNone/>
                      </a:pPr>
                      <a:endParaRPr lang="en-US" sz="1000" b="1" i="0" u="none" strike="noStrike" noProof="0">
                        <a:latin typeface="Calibri"/>
                      </a:endParaRPr>
                    </a:p>
                    <a:p>
                      <a:pPr lvl="0">
                        <a:buNone/>
                      </a:pPr>
                      <a:r>
                        <a:rPr lang="en-US" sz="1000" b="0" i="0" u="none" strike="noStrike" noProof="0">
                          <a:solidFill>
                            <a:srgbClr val="FFBC21"/>
                          </a:solidFill>
                        </a:rPr>
                        <a:t>Potential Outcome: </a:t>
                      </a:r>
                      <a:endParaRPr lang="en-US" sz="1000"/>
                    </a:p>
                    <a:p>
                      <a:pPr lvl="0">
                        <a:buNone/>
                      </a:pPr>
                      <a:r>
                        <a:rPr lang="en-US" sz="1000" b="0" i="0" u="none" strike="noStrike" noProof="0">
                          <a:solidFill>
                            <a:schemeClr val="tx1"/>
                          </a:solidFill>
                        </a:rPr>
                        <a:t>Heat stress and insufficient water can lead to significantly reduced crop yield (USDA 2013).</a:t>
                      </a:r>
                    </a:p>
                    <a:p>
                      <a:pPr lvl="0">
                        <a:buNone/>
                      </a:pPr>
                      <a:endParaRPr lang="en-US" sz="1000" b="0" i="0" u="none" strike="noStrike" noProof="0">
                        <a:solidFill>
                          <a:schemeClr val="tx1"/>
                        </a:solidFill>
                      </a:endParaRPr>
                    </a:p>
                    <a:p>
                      <a:pPr lvl="0">
                        <a:buNone/>
                      </a:pPr>
                      <a:endParaRPr lang="en-US" sz="1000" b="0" i="0" u="none" strike="noStrike" noProof="0">
                        <a:latin typeface="Calibri"/>
                      </a:endParaRPr>
                    </a:p>
                    <a:p>
                      <a:pPr lvl="0">
                        <a:buNone/>
                      </a:pPr>
                      <a:endParaRPr lang="en-US" sz="1000" b="1" i="0" u="none" strike="noStrike" noProof="0">
                        <a:latin typeface="Calibri"/>
                      </a:endParaRPr>
                    </a:p>
                    <a:p>
                      <a:pPr lvl="0">
                        <a:buNone/>
                      </a:pPr>
                      <a:endParaRPr lang="en-US" sz="1000" b="1" i="0" u="none" strike="noStrike" noProof="0" dirty="0">
                        <a:latin typeface="Calibri"/>
                      </a:endParaRPr>
                    </a:p>
                  </a:txBody>
                  <a:tcPr marL="121744" marR="121744" marT="60872" marB="60872"/>
                </a:tc>
                <a:tc>
                  <a:txBody>
                    <a:bodyPr/>
                    <a:lstStyle/>
                    <a:p>
                      <a:pPr lvl="0">
                        <a:buNone/>
                      </a:pPr>
                      <a:r>
                        <a:rPr lang="en-US" sz="1000" b="0" i="0" u="none" strike="noStrike" noProof="0">
                          <a:solidFill>
                            <a:srgbClr val="FF0000"/>
                          </a:solidFill>
                          <a:latin typeface="Calibri"/>
                        </a:rPr>
                        <a:t>Climate associated risk:</a:t>
                      </a:r>
                      <a:r>
                        <a:rPr lang="en-US" sz="1000" b="0" i="0" u="none" strike="noStrike" noProof="0">
                          <a:latin typeface="Calibri"/>
                        </a:rPr>
                        <a:t>  </a:t>
                      </a:r>
                      <a:r>
                        <a:rPr lang="en-US" sz="1000" b="1" i="0" u="none" strike="noStrike" noProof="0">
                          <a:latin typeface="Calibri"/>
                        </a:rPr>
                        <a:t>Increased humidity, high moisture conditions</a:t>
                      </a:r>
                      <a:endParaRPr lang="en-US" sz="1000" b="0" i="0" u="none" strike="noStrike" noProof="0">
                        <a:latin typeface="Calibri"/>
                      </a:endParaRPr>
                    </a:p>
                    <a:p>
                      <a:pPr lvl="0">
                        <a:buNone/>
                      </a:pPr>
                      <a:endParaRPr lang="en-US" sz="1000" b="0" i="0" u="none" strike="noStrike" noProof="0">
                        <a:latin typeface="Calibri"/>
                      </a:endParaRPr>
                    </a:p>
                    <a:p>
                      <a:pPr lvl="0">
                        <a:buNone/>
                      </a:pPr>
                      <a:r>
                        <a:rPr lang="en-US" sz="1000" b="0" i="0" u="none" strike="noStrike" noProof="0">
                          <a:solidFill>
                            <a:srgbClr val="FFBC21"/>
                          </a:solidFill>
                          <a:latin typeface="Calibri"/>
                        </a:rPr>
                        <a:t>Potential Outcome:</a:t>
                      </a:r>
                      <a:endParaRPr lang="en-US" sz="1000" b="0" i="0" u="none" strike="noStrike" noProof="0">
                        <a:latin typeface="Calibri"/>
                      </a:endParaRPr>
                    </a:p>
                    <a:p>
                      <a:pPr lvl="0">
                        <a:buNone/>
                      </a:pPr>
                      <a:r>
                        <a:rPr lang="en-US" sz="1000" b="0" i="0" u="none" strike="noStrike" noProof="0">
                          <a:solidFill>
                            <a:schemeClr val="tx1"/>
                          </a:solidFill>
                          <a:latin typeface="Calibri"/>
                        </a:rPr>
                        <a:t>Stored grain pests that favor high-humid environments will be more suited to Midwest predicted climate conditions.</a:t>
                      </a:r>
                      <a:endParaRPr lang="en-US" sz="1000" b="0" i="0" u="none" strike="noStrike" noProof="0">
                        <a:latin typeface="Calibri"/>
                      </a:endParaRPr>
                    </a:p>
                    <a:p>
                      <a:pPr lvl="0">
                        <a:buNone/>
                      </a:pPr>
                      <a:endParaRPr lang="en-US" sz="1000" b="0" i="0" u="none" strike="noStrike" noProof="0">
                        <a:latin typeface="Calibri"/>
                      </a:endParaRPr>
                    </a:p>
                    <a:p>
                      <a:pPr lvl="0">
                        <a:buNone/>
                      </a:pPr>
                      <a:r>
                        <a:rPr lang="en-US" sz="1000" b="0" i="0" u="none" strike="noStrike" noProof="0">
                          <a:solidFill>
                            <a:schemeClr val="tx1"/>
                          </a:solidFill>
                          <a:latin typeface="Calibri"/>
                        </a:rPr>
                        <a:t>Mold, toxins more prevalent in late growing season</a:t>
                      </a:r>
                      <a:endParaRPr lang="en-US" sz="1000"/>
                    </a:p>
                    <a:p>
                      <a:pPr lvl="0">
                        <a:buNone/>
                      </a:pPr>
                      <a:endParaRPr lang="en-US" sz="1000"/>
                    </a:p>
                    <a:p>
                      <a:pPr lvl="0">
                        <a:buNone/>
                      </a:pPr>
                      <a:endParaRPr lang="en-US" sz="1000"/>
                    </a:p>
                  </a:txBody>
                  <a:tcPr marL="121744" marR="121744" marT="60872" marB="60872"/>
                </a:tc>
                <a:extLst>
                  <a:ext uri="{0D108BD9-81ED-4DB2-BD59-A6C34878D82A}">
                    <a16:rowId xmlns:a16="http://schemas.microsoft.com/office/drawing/2014/main" val="621348750"/>
                  </a:ext>
                </a:extLst>
              </a:tr>
            </a:tbl>
          </a:graphicData>
        </a:graphic>
      </p:graphicFrame>
    </p:spTree>
    <p:extLst>
      <p:ext uri="{BB962C8B-B14F-4D97-AF65-F5344CB8AC3E}">
        <p14:creationId xmlns:p14="http://schemas.microsoft.com/office/powerpoint/2010/main" val="4010884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62891-5207-F09D-BBEE-EDD01E82D5EA}"/>
              </a:ext>
            </a:extLst>
          </p:cNvPr>
          <p:cNvSpPr>
            <a:spLocks noGrp="1"/>
          </p:cNvSpPr>
          <p:nvPr>
            <p:ph type="title"/>
          </p:nvPr>
        </p:nvSpPr>
        <p:spPr/>
        <p:txBody>
          <a:bodyPr/>
          <a:lstStyle/>
          <a:p>
            <a:r>
              <a:rPr lang="en-US">
                <a:cs typeface="Calibri Light"/>
              </a:rPr>
              <a:t>Growing Degree Days</a:t>
            </a:r>
          </a:p>
        </p:txBody>
      </p:sp>
      <p:pic>
        <p:nvPicPr>
          <p:cNvPr id="4" name="Picture 4" descr="Map&#10;&#10;Description automatically generated">
            <a:extLst>
              <a:ext uri="{FF2B5EF4-FFF2-40B4-BE49-F238E27FC236}">
                <a16:creationId xmlns:a16="http://schemas.microsoft.com/office/drawing/2014/main" id="{104C9C6F-255E-B33D-4C1F-E5F85E7B99DD}"/>
              </a:ext>
            </a:extLst>
          </p:cNvPr>
          <p:cNvPicPr>
            <a:picLocks noGrp="1" noChangeAspect="1"/>
          </p:cNvPicPr>
          <p:nvPr>
            <p:ph idx="1"/>
          </p:nvPr>
        </p:nvPicPr>
        <p:blipFill>
          <a:blip r:embed="rId2"/>
          <a:stretch>
            <a:fillRect/>
          </a:stretch>
        </p:blipFill>
        <p:spPr>
          <a:xfrm>
            <a:off x="488755" y="1296707"/>
            <a:ext cx="4266844" cy="5561574"/>
          </a:xfrm>
        </p:spPr>
      </p:pic>
      <p:sp>
        <p:nvSpPr>
          <p:cNvPr id="3" name="TextBox 2">
            <a:extLst>
              <a:ext uri="{FF2B5EF4-FFF2-40B4-BE49-F238E27FC236}">
                <a16:creationId xmlns:a16="http://schemas.microsoft.com/office/drawing/2014/main" id="{6782DBC8-0715-3348-6F3B-AD99DEE91122}"/>
              </a:ext>
            </a:extLst>
          </p:cNvPr>
          <p:cNvSpPr txBox="1"/>
          <p:nvPr/>
        </p:nvSpPr>
        <p:spPr>
          <a:xfrm>
            <a:off x="8304666" y="3587835"/>
            <a:ext cx="274320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hlinkClick r:id="rId3"/>
              </a:rPr>
              <a:t>Impacts of climate variability and adaptation strategies on crop yields and soil organic carbon in the US Midwest - Agricultural &amp; Environmental Science Collection - ProQuest</a:t>
            </a:r>
            <a:endParaRPr lang="en-US"/>
          </a:p>
        </p:txBody>
      </p:sp>
      <p:sp>
        <p:nvSpPr>
          <p:cNvPr id="5" name="TextBox 4">
            <a:extLst>
              <a:ext uri="{FF2B5EF4-FFF2-40B4-BE49-F238E27FC236}">
                <a16:creationId xmlns:a16="http://schemas.microsoft.com/office/drawing/2014/main" id="{8C95E4FE-51BA-80C0-3517-5E27B0134132}"/>
              </a:ext>
            </a:extLst>
          </p:cNvPr>
          <p:cNvSpPr txBox="1"/>
          <p:nvPr/>
        </p:nvSpPr>
        <p:spPr>
          <a:xfrm>
            <a:off x="5184321" y="1809750"/>
            <a:ext cx="624840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Project number of grow days throughout the 21st century using the RCP 4.5 Scenario (Emissions peak around 2040 and decline afterwards) in the Midwest region. </a:t>
            </a:r>
          </a:p>
          <a:p>
            <a:endParaRPr lang="en-US">
              <a:cs typeface="Calibri"/>
            </a:endParaRPr>
          </a:p>
          <a:p>
            <a:r>
              <a:rPr lang="en-US">
                <a:cs typeface="Calibri"/>
              </a:rPr>
              <a:t>Note that 2700 </a:t>
            </a:r>
            <a:r>
              <a:rPr lang="en-US" err="1">
                <a:cs typeface="Calibri"/>
              </a:rPr>
              <a:t>growdays</a:t>
            </a:r>
            <a:r>
              <a:rPr lang="en-US">
                <a:cs typeface="Calibri"/>
              </a:rPr>
              <a:t> are most optimum for Corn Harvest. </a:t>
            </a:r>
          </a:p>
          <a:p>
            <a:endParaRPr lang="en-US">
              <a:cs typeface="Calibri"/>
            </a:endParaRPr>
          </a:p>
          <a:p>
            <a:endParaRPr lang="en-US">
              <a:cs typeface="Calibri"/>
            </a:endParaRPr>
          </a:p>
        </p:txBody>
      </p:sp>
      <p:sp>
        <p:nvSpPr>
          <p:cNvPr id="6" name="TextBox 5">
            <a:extLst>
              <a:ext uri="{FF2B5EF4-FFF2-40B4-BE49-F238E27FC236}">
                <a16:creationId xmlns:a16="http://schemas.microsoft.com/office/drawing/2014/main" id="{FCD918DB-39BA-7547-9DBC-7CA1FC4BA55C}"/>
              </a:ext>
            </a:extLst>
          </p:cNvPr>
          <p:cNvSpPr txBox="1"/>
          <p:nvPr/>
        </p:nvSpPr>
        <p:spPr>
          <a:xfrm>
            <a:off x="10795907" y="6321878"/>
            <a:ext cx="349431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cs typeface="Calibri"/>
              </a:rPr>
              <a:t>Wang et al. 2016</a:t>
            </a:r>
          </a:p>
          <a:p>
            <a:r>
              <a:rPr lang="en-US" sz="1200">
                <a:cs typeface="Calibri"/>
              </a:rPr>
              <a:t>Mahony et al. 2022</a:t>
            </a:r>
          </a:p>
        </p:txBody>
      </p:sp>
    </p:spTree>
    <p:extLst>
      <p:ext uri="{BB962C8B-B14F-4D97-AF65-F5344CB8AC3E}">
        <p14:creationId xmlns:p14="http://schemas.microsoft.com/office/powerpoint/2010/main" val="949135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70919-1033-C059-E0F2-865E6AE24D4D}"/>
              </a:ext>
            </a:extLst>
          </p:cNvPr>
          <p:cNvSpPr>
            <a:spLocks noGrp="1"/>
          </p:cNvSpPr>
          <p:nvPr>
            <p:ph type="title"/>
          </p:nvPr>
        </p:nvSpPr>
        <p:spPr/>
        <p:txBody>
          <a:bodyPr/>
          <a:lstStyle/>
          <a:p>
            <a:r>
              <a:rPr lang="en-US">
                <a:cs typeface="Calibri Light"/>
              </a:rPr>
              <a:t>Growing Degree Days</a:t>
            </a:r>
            <a:endParaRPr lang="en-US"/>
          </a:p>
        </p:txBody>
      </p:sp>
      <p:pic>
        <p:nvPicPr>
          <p:cNvPr id="4" name="Picture 4" descr="Map&#10;&#10;Description automatically generated">
            <a:extLst>
              <a:ext uri="{FF2B5EF4-FFF2-40B4-BE49-F238E27FC236}">
                <a16:creationId xmlns:a16="http://schemas.microsoft.com/office/drawing/2014/main" id="{429F3196-C722-AB7C-2330-50BD03B4915E}"/>
              </a:ext>
            </a:extLst>
          </p:cNvPr>
          <p:cNvPicPr>
            <a:picLocks noGrp="1" noChangeAspect="1"/>
          </p:cNvPicPr>
          <p:nvPr>
            <p:ph idx="1"/>
          </p:nvPr>
        </p:nvPicPr>
        <p:blipFill>
          <a:blip r:embed="rId2"/>
          <a:stretch>
            <a:fillRect/>
          </a:stretch>
        </p:blipFill>
        <p:spPr>
          <a:xfrm>
            <a:off x="479790" y="1287743"/>
            <a:ext cx="4293737" cy="5570535"/>
          </a:xfrm>
        </p:spPr>
      </p:pic>
      <p:sp>
        <p:nvSpPr>
          <p:cNvPr id="5" name="TextBox 4">
            <a:extLst>
              <a:ext uri="{FF2B5EF4-FFF2-40B4-BE49-F238E27FC236}">
                <a16:creationId xmlns:a16="http://schemas.microsoft.com/office/drawing/2014/main" id="{929D3F98-8B2D-664D-CEE8-164231B26034}"/>
              </a:ext>
            </a:extLst>
          </p:cNvPr>
          <p:cNvSpPr txBox="1"/>
          <p:nvPr/>
        </p:nvSpPr>
        <p:spPr>
          <a:xfrm>
            <a:off x="10795907" y="6321878"/>
            <a:ext cx="349431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cs typeface="Calibri"/>
              </a:rPr>
              <a:t>Wang et al. 2016</a:t>
            </a:r>
          </a:p>
          <a:p>
            <a:r>
              <a:rPr lang="en-US" sz="1200">
                <a:cs typeface="Calibri"/>
              </a:rPr>
              <a:t>Mahony et al. 2022</a:t>
            </a:r>
          </a:p>
        </p:txBody>
      </p:sp>
      <p:sp>
        <p:nvSpPr>
          <p:cNvPr id="6" name="TextBox 5">
            <a:extLst>
              <a:ext uri="{FF2B5EF4-FFF2-40B4-BE49-F238E27FC236}">
                <a16:creationId xmlns:a16="http://schemas.microsoft.com/office/drawing/2014/main" id="{2096D64F-E522-E0DA-A55C-9CEC88539764}"/>
              </a:ext>
            </a:extLst>
          </p:cNvPr>
          <p:cNvSpPr txBox="1"/>
          <p:nvPr/>
        </p:nvSpPr>
        <p:spPr>
          <a:xfrm>
            <a:off x="4778829" y="1687286"/>
            <a:ext cx="693420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Project number of grow days throughout the 21st century using the RCP 8.5 Scenario (Emissions continue to rise throughout the 21st century, most notable difference occurring after 2050) in the Midwest region. ​</a:t>
            </a:r>
          </a:p>
          <a:p>
            <a:r>
              <a:rPr lang="en-US"/>
              <a:t>​</a:t>
            </a:r>
            <a:endParaRPr lang="en-US">
              <a:cs typeface="Calibri"/>
            </a:endParaRPr>
          </a:p>
          <a:p>
            <a:r>
              <a:rPr lang="en-US"/>
              <a:t>Note that 2700 </a:t>
            </a:r>
            <a:r>
              <a:rPr lang="en-US" err="1"/>
              <a:t>growdays</a:t>
            </a:r>
            <a:r>
              <a:rPr lang="en-US"/>
              <a:t> are most optimum for Corn Harvest.</a:t>
            </a:r>
            <a:endParaRPr lang="en-US">
              <a:cs typeface="Calibri"/>
            </a:endParaRPr>
          </a:p>
        </p:txBody>
      </p:sp>
    </p:spTree>
    <p:extLst>
      <p:ext uri="{BB962C8B-B14F-4D97-AF65-F5344CB8AC3E}">
        <p14:creationId xmlns:p14="http://schemas.microsoft.com/office/powerpoint/2010/main" val="334339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F8AB7-6572-3CDD-C74F-2ECCC4227C8C}"/>
              </a:ext>
            </a:extLst>
          </p:cNvPr>
          <p:cNvSpPr>
            <a:spLocks noGrp="1"/>
          </p:cNvSpPr>
          <p:nvPr>
            <p:ph type="title"/>
          </p:nvPr>
        </p:nvSpPr>
        <p:spPr/>
        <p:txBody>
          <a:bodyPr/>
          <a:lstStyle/>
          <a:p>
            <a:r>
              <a:rPr lang="en-US">
                <a:cs typeface="Calibri Light"/>
              </a:rPr>
              <a:t>Site Suitability Model</a:t>
            </a:r>
            <a:endParaRPr lang="en-US"/>
          </a:p>
        </p:txBody>
      </p:sp>
      <p:pic>
        <p:nvPicPr>
          <p:cNvPr id="4" name="Picture 4">
            <a:extLst>
              <a:ext uri="{FF2B5EF4-FFF2-40B4-BE49-F238E27FC236}">
                <a16:creationId xmlns:a16="http://schemas.microsoft.com/office/drawing/2014/main" id="{3D933A79-4633-E02A-B7A2-FBBFD09FF9C9}"/>
              </a:ext>
            </a:extLst>
          </p:cNvPr>
          <p:cNvPicPr>
            <a:picLocks noGrp="1" noChangeAspect="1"/>
          </p:cNvPicPr>
          <p:nvPr>
            <p:ph idx="1"/>
          </p:nvPr>
        </p:nvPicPr>
        <p:blipFill>
          <a:blip r:embed="rId2"/>
          <a:stretch>
            <a:fillRect/>
          </a:stretch>
        </p:blipFill>
        <p:spPr>
          <a:xfrm>
            <a:off x="273602" y="1350496"/>
            <a:ext cx="4015831" cy="5364349"/>
          </a:xfrm>
        </p:spPr>
      </p:pic>
      <p:sp>
        <p:nvSpPr>
          <p:cNvPr id="5" name="TextBox 4">
            <a:extLst>
              <a:ext uri="{FF2B5EF4-FFF2-40B4-BE49-F238E27FC236}">
                <a16:creationId xmlns:a16="http://schemas.microsoft.com/office/drawing/2014/main" id="{B230BE53-3F9A-3E61-8D45-B59D27778F0A}"/>
              </a:ext>
            </a:extLst>
          </p:cNvPr>
          <p:cNvSpPr txBox="1"/>
          <p:nvPr/>
        </p:nvSpPr>
        <p:spPr>
          <a:xfrm>
            <a:off x="10795907" y="6321878"/>
            <a:ext cx="349431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cs typeface="Calibri"/>
              </a:rPr>
              <a:t>Wang et al. 2016</a:t>
            </a:r>
          </a:p>
          <a:p>
            <a:r>
              <a:rPr lang="en-US" sz="1200">
                <a:cs typeface="Calibri"/>
              </a:rPr>
              <a:t>Mahony et al. 2022</a:t>
            </a:r>
          </a:p>
        </p:txBody>
      </p:sp>
      <p:sp>
        <p:nvSpPr>
          <p:cNvPr id="6" name="TextBox 5">
            <a:extLst>
              <a:ext uri="{FF2B5EF4-FFF2-40B4-BE49-F238E27FC236}">
                <a16:creationId xmlns:a16="http://schemas.microsoft.com/office/drawing/2014/main" id="{1C99BFC5-2953-D605-F513-E932500C51F7}"/>
              </a:ext>
            </a:extLst>
          </p:cNvPr>
          <p:cNvSpPr txBox="1"/>
          <p:nvPr/>
        </p:nvSpPr>
        <p:spPr>
          <a:xfrm>
            <a:off x="4098471" y="1679121"/>
            <a:ext cx="4953000"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Projected area of Optimal land for Corn and Soybean growth weighing RCP 4.5 Scenario predictions of daily minimum temperatures during Spring and Summer,  maximum temperatures during Summer, average temperatures during Spring and Summer, and rainfall during spring and summer. Rail lines are overlayed to further determine optimality when analyzing future markets. </a:t>
            </a:r>
          </a:p>
        </p:txBody>
      </p:sp>
    </p:spTree>
    <p:extLst>
      <p:ext uri="{BB962C8B-B14F-4D97-AF65-F5344CB8AC3E}">
        <p14:creationId xmlns:p14="http://schemas.microsoft.com/office/powerpoint/2010/main" val="288766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4A8F2-D345-50F3-E214-63969855366F}"/>
              </a:ext>
            </a:extLst>
          </p:cNvPr>
          <p:cNvSpPr>
            <a:spLocks noGrp="1"/>
          </p:cNvSpPr>
          <p:nvPr>
            <p:ph type="title"/>
          </p:nvPr>
        </p:nvSpPr>
        <p:spPr/>
        <p:txBody>
          <a:bodyPr/>
          <a:lstStyle/>
          <a:p>
            <a:r>
              <a:rPr lang="en-US">
                <a:cs typeface="Calibri Light"/>
              </a:rPr>
              <a:t>Site Suitability Model</a:t>
            </a:r>
            <a:endParaRPr lang="en-US"/>
          </a:p>
        </p:txBody>
      </p:sp>
      <p:pic>
        <p:nvPicPr>
          <p:cNvPr id="3" name="Content Placeholder 2">
            <a:extLst>
              <a:ext uri="{FF2B5EF4-FFF2-40B4-BE49-F238E27FC236}">
                <a16:creationId xmlns:a16="http://schemas.microsoft.com/office/drawing/2014/main" id="{987EBF85-1DDF-F3D6-22ED-1AB8EEA98B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1531" y="1323602"/>
            <a:ext cx="4006866" cy="5534678"/>
          </a:xfrm>
          <a:prstGeom prst="rect">
            <a:avLst/>
          </a:prstGeom>
        </p:spPr>
      </p:pic>
      <p:sp>
        <p:nvSpPr>
          <p:cNvPr id="5" name="TextBox 4">
            <a:extLst>
              <a:ext uri="{FF2B5EF4-FFF2-40B4-BE49-F238E27FC236}">
                <a16:creationId xmlns:a16="http://schemas.microsoft.com/office/drawing/2014/main" id="{557FA4FE-8F05-5E1E-8E6A-24D32B70F0C2}"/>
              </a:ext>
            </a:extLst>
          </p:cNvPr>
          <p:cNvSpPr txBox="1"/>
          <p:nvPr/>
        </p:nvSpPr>
        <p:spPr>
          <a:xfrm>
            <a:off x="10795907" y="6321878"/>
            <a:ext cx="349431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cs typeface="Calibri"/>
              </a:rPr>
              <a:t>Wang et al. 2016</a:t>
            </a:r>
          </a:p>
          <a:p>
            <a:r>
              <a:rPr lang="en-US" sz="1200">
                <a:cs typeface="Calibri"/>
              </a:rPr>
              <a:t>Mahony et al. 2022</a:t>
            </a:r>
          </a:p>
        </p:txBody>
      </p:sp>
      <p:sp>
        <p:nvSpPr>
          <p:cNvPr id="6" name="TextBox 5">
            <a:extLst>
              <a:ext uri="{FF2B5EF4-FFF2-40B4-BE49-F238E27FC236}">
                <a16:creationId xmlns:a16="http://schemas.microsoft.com/office/drawing/2014/main" id="{9C70A3C1-CE2B-F055-DA89-E5F8E37C8A88}"/>
              </a:ext>
            </a:extLst>
          </p:cNvPr>
          <p:cNvSpPr txBox="1"/>
          <p:nvPr/>
        </p:nvSpPr>
        <p:spPr>
          <a:xfrm>
            <a:off x="4212771" y="1719943"/>
            <a:ext cx="5769428"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Projected area of Optimal land for Corn and Soybean growth weighing RCP 8.5 Scenario predictions of daily minimum temperatures during Spring and Summer,  maximum temperatures during Summer, average temperatures during Spring and Summer, and rainfall during spring and summer. Rail lines are overlayed to further determine optimality when analyzing future markets. </a:t>
            </a:r>
            <a:endParaRPr lang="en-US" dirty="0"/>
          </a:p>
        </p:txBody>
      </p:sp>
    </p:spTree>
    <p:extLst>
      <p:ext uri="{BB962C8B-B14F-4D97-AF65-F5344CB8AC3E}">
        <p14:creationId xmlns:p14="http://schemas.microsoft.com/office/powerpoint/2010/main" val="2050580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60EF8-C229-B9AF-7B08-AECF06F5DC5E}"/>
              </a:ext>
            </a:extLst>
          </p:cNvPr>
          <p:cNvSpPr>
            <a:spLocks noGrp="1"/>
          </p:cNvSpPr>
          <p:nvPr>
            <p:ph type="title"/>
          </p:nvPr>
        </p:nvSpPr>
        <p:spPr>
          <a:xfrm>
            <a:off x="838200" y="106879"/>
            <a:ext cx="10509871" cy="541072"/>
          </a:xfrm>
        </p:spPr>
        <p:txBody>
          <a:bodyPr>
            <a:normAutofit fontScale="90000"/>
          </a:bodyPr>
          <a:lstStyle/>
          <a:p>
            <a:pPr algn="ctr"/>
            <a:r>
              <a:rPr lang="en-US" dirty="0">
                <a:cs typeface="Calibri Light"/>
              </a:rPr>
              <a:t>Top risks</a:t>
            </a:r>
          </a:p>
        </p:txBody>
      </p:sp>
      <p:graphicFrame>
        <p:nvGraphicFramePr>
          <p:cNvPr id="4" name="Table 4">
            <a:extLst>
              <a:ext uri="{FF2B5EF4-FFF2-40B4-BE49-F238E27FC236}">
                <a16:creationId xmlns:a16="http://schemas.microsoft.com/office/drawing/2014/main" id="{691BCF43-66A9-23A2-6B59-4801AC7F3A9C}"/>
              </a:ext>
            </a:extLst>
          </p:cNvPr>
          <p:cNvGraphicFramePr>
            <a:graphicFrameLocks noGrp="1"/>
          </p:cNvGraphicFramePr>
          <p:nvPr>
            <p:ph idx="1"/>
            <p:extLst>
              <p:ext uri="{D42A27DB-BD31-4B8C-83A1-F6EECF244321}">
                <p14:modId xmlns:p14="http://schemas.microsoft.com/office/powerpoint/2010/main" val="399165069"/>
              </p:ext>
            </p:extLst>
          </p:nvPr>
        </p:nvGraphicFramePr>
        <p:xfrm>
          <a:off x="836481" y="842210"/>
          <a:ext cx="10561424" cy="5891387"/>
        </p:xfrm>
        <a:graphic>
          <a:graphicData uri="http://schemas.openxmlformats.org/drawingml/2006/table">
            <a:tbl>
              <a:tblPr firstRow="1" bandRow="1">
                <a:tableStyleId>{5C22544A-7EE6-4342-B048-85BDC9FD1C3A}</a:tableStyleId>
              </a:tblPr>
              <a:tblGrid>
                <a:gridCol w="2324734">
                  <a:extLst>
                    <a:ext uri="{9D8B030D-6E8A-4147-A177-3AD203B41FA5}">
                      <a16:colId xmlns:a16="http://schemas.microsoft.com/office/drawing/2014/main" val="1568400669"/>
                    </a:ext>
                  </a:extLst>
                </a:gridCol>
                <a:gridCol w="4716214">
                  <a:extLst>
                    <a:ext uri="{9D8B030D-6E8A-4147-A177-3AD203B41FA5}">
                      <a16:colId xmlns:a16="http://schemas.microsoft.com/office/drawing/2014/main" val="843525441"/>
                    </a:ext>
                  </a:extLst>
                </a:gridCol>
                <a:gridCol w="3520476">
                  <a:extLst>
                    <a:ext uri="{9D8B030D-6E8A-4147-A177-3AD203B41FA5}">
                      <a16:colId xmlns:a16="http://schemas.microsoft.com/office/drawing/2014/main" val="3340661351"/>
                    </a:ext>
                  </a:extLst>
                </a:gridCol>
              </a:tblGrid>
              <a:tr h="408076">
                <a:tc>
                  <a:txBody>
                    <a:bodyPr/>
                    <a:lstStyle/>
                    <a:p>
                      <a:pPr lvl="0" algn="ctr">
                        <a:buNone/>
                      </a:pPr>
                      <a:r>
                        <a:rPr lang="en" sz="1550" b="1" i="0" u="none" strike="noStrike" noProof="0" dirty="0">
                          <a:latin typeface="Calibri"/>
                        </a:rPr>
                        <a:t>Risk drivers</a:t>
                      </a:r>
                      <a:endParaRPr lang="en-US" sz="1550" b="1" i="0" u="none" strike="noStrike" noProof="0" dirty="0">
                        <a:latin typeface="Calibri"/>
                      </a:endParaRPr>
                    </a:p>
                  </a:txBody>
                  <a:tcPr anchor="ctr"/>
                </a:tc>
                <a:tc>
                  <a:txBody>
                    <a:bodyPr/>
                    <a:lstStyle/>
                    <a:p>
                      <a:pPr lvl="0" algn="ctr">
                        <a:buNone/>
                      </a:pPr>
                      <a:r>
                        <a:rPr lang="en" sz="1550" b="1" i="0" u="none" strike="noStrike" noProof="0" dirty="0">
                          <a:latin typeface="Calibri"/>
                        </a:rPr>
                        <a:t>Changes in temperature and precipitation</a:t>
                      </a:r>
                      <a:endParaRPr lang="en-US" sz="1550" b="1" i="0" u="none" strike="noStrike" noProof="0" dirty="0">
                        <a:latin typeface="Calibri"/>
                      </a:endParaRPr>
                    </a:p>
                  </a:txBody>
                  <a:tcPr anchor="ctr"/>
                </a:tc>
                <a:tc>
                  <a:txBody>
                    <a:bodyPr/>
                    <a:lstStyle/>
                    <a:p>
                      <a:pPr lvl="0" algn="ctr">
                        <a:buNone/>
                      </a:pPr>
                      <a:r>
                        <a:rPr lang="en" sz="1550" b="1" i="0" u="none" strike="noStrike" noProof="0" dirty="0">
                          <a:latin typeface="Calibri"/>
                        </a:rPr>
                        <a:t>Regulatory Changes</a:t>
                      </a:r>
                      <a:endParaRPr lang="en-US" sz="1550" b="1" i="0" u="none" strike="noStrike" noProof="0" dirty="0">
                        <a:latin typeface="Calibri"/>
                      </a:endParaRPr>
                    </a:p>
                  </a:txBody>
                  <a:tcPr anchor="ctr"/>
                </a:tc>
                <a:extLst>
                  <a:ext uri="{0D108BD9-81ED-4DB2-BD59-A6C34878D82A}">
                    <a16:rowId xmlns:a16="http://schemas.microsoft.com/office/drawing/2014/main" val="2002300772"/>
                  </a:ext>
                </a:extLst>
              </a:tr>
              <a:tr h="370978">
                <a:tc>
                  <a:txBody>
                    <a:bodyPr/>
                    <a:lstStyle/>
                    <a:p>
                      <a:pPr lvl="0" algn="ctr">
                        <a:buNone/>
                      </a:pPr>
                      <a:r>
                        <a:rPr lang="en" sz="1550" b="1" i="0" u="none" strike="noStrike" noProof="0" dirty="0">
                          <a:latin typeface="Calibri"/>
                        </a:rPr>
                        <a:t>Type</a:t>
                      </a:r>
                      <a:endParaRPr lang="en-US" sz="1550" b="0" i="0" u="none" strike="noStrike" noProof="0" dirty="0">
                        <a:latin typeface="Calibri"/>
                      </a:endParaRPr>
                    </a:p>
                  </a:txBody>
                  <a:tcPr anchor="ctr"/>
                </a:tc>
                <a:tc>
                  <a:txBody>
                    <a:bodyPr/>
                    <a:lstStyle/>
                    <a:p>
                      <a:pPr algn="ctr"/>
                      <a:r>
                        <a:rPr lang="en-US" sz="1250" dirty="0"/>
                        <a:t>Physical </a:t>
                      </a:r>
                    </a:p>
                  </a:txBody>
                  <a:tcPr anchor="ctr"/>
                </a:tc>
                <a:tc>
                  <a:txBody>
                    <a:bodyPr/>
                    <a:lstStyle/>
                    <a:p>
                      <a:pPr algn="ctr"/>
                      <a:r>
                        <a:rPr lang="en-US" sz="1250" dirty="0"/>
                        <a:t>Transition</a:t>
                      </a:r>
                    </a:p>
                  </a:txBody>
                  <a:tcPr anchor="ctr"/>
                </a:tc>
                <a:extLst>
                  <a:ext uri="{0D108BD9-81ED-4DB2-BD59-A6C34878D82A}">
                    <a16:rowId xmlns:a16="http://schemas.microsoft.com/office/drawing/2014/main" val="910180860"/>
                  </a:ext>
                </a:extLst>
              </a:tr>
              <a:tr h="370978">
                <a:tc>
                  <a:txBody>
                    <a:bodyPr/>
                    <a:lstStyle/>
                    <a:p>
                      <a:pPr algn="ctr"/>
                      <a:r>
                        <a:rPr lang="en-US" sz="1550" b="1" dirty="0"/>
                        <a:t>Scale</a:t>
                      </a:r>
                    </a:p>
                  </a:txBody>
                  <a:tcPr anchor="ctr"/>
                </a:tc>
                <a:tc>
                  <a:txBody>
                    <a:bodyPr/>
                    <a:lstStyle/>
                    <a:p>
                      <a:pPr algn="ctr"/>
                      <a:r>
                        <a:rPr lang="en-US" sz="1250" dirty="0"/>
                        <a:t>High</a:t>
                      </a:r>
                    </a:p>
                  </a:txBody>
                  <a:tcPr anchor="ctr"/>
                </a:tc>
                <a:tc>
                  <a:txBody>
                    <a:bodyPr/>
                    <a:lstStyle/>
                    <a:p>
                      <a:pPr algn="ctr"/>
                      <a:r>
                        <a:rPr lang="en-US" sz="1250" dirty="0"/>
                        <a:t>High</a:t>
                      </a:r>
                    </a:p>
                  </a:txBody>
                  <a:tcPr anchor="ctr"/>
                </a:tc>
                <a:extLst>
                  <a:ext uri="{0D108BD9-81ED-4DB2-BD59-A6C34878D82A}">
                    <a16:rowId xmlns:a16="http://schemas.microsoft.com/office/drawing/2014/main" val="269270512"/>
                  </a:ext>
                </a:extLst>
              </a:tr>
              <a:tr h="370978">
                <a:tc>
                  <a:txBody>
                    <a:bodyPr/>
                    <a:lstStyle/>
                    <a:p>
                      <a:pPr algn="ctr"/>
                      <a:r>
                        <a:rPr lang="en-US" sz="1550" b="1" dirty="0"/>
                        <a:t>Likelihood</a:t>
                      </a:r>
                    </a:p>
                  </a:txBody>
                  <a:tcPr anchor="ctr"/>
                </a:tc>
                <a:tc>
                  <a:txBody>
                    <a:bodyPr/>
                    <a:lstStyle/>
                    <a:p>
                      <a:pPr algn="ctr"/>
                      <a:r>
                        <a:rPr lang="en-US" sz="1250" dirty="0"/>
                        <a:t>Very likely</a:t>
                      </a:r>
                    </a:p>
                  </a:txBody>
                  <a:tcPr anchor="ctr"/>
                </a:tc>
                <a:tc>
                  <a:txBody>
                    <a:bodyPr/>
                    <a:lstStyle/>
                    <a:p>
                      <a:pPr algn="ctr"/>
                      <a:r>
                        <a:rPr lang="en-US" sz="1250" dirty="0"/>
                        <a:t>Very likely</a:t>
                      </a:r>
                    </a:p>
                  </a:txBody>
                  <a:tcPr anchor="ctr"/>
                </a:tc>
                <a:extLst>
                  <a:ext uri="{0D108BD9-81ED-4DB2-BD59-A6C34878D82A}">
                    <a16:rowId xmlns:a16="http://schemas.microsoft.com/office/drawing/2014/main" val="2948438174"/>
                  </a:ext>
                </a:extLst>
              </a:tr>
              <a:tr h="370978">
                <a:tc>
                  <a:txBody>
                    <a:bodyPr/>
                    <a:lstStyle/>
                    <a:p>
                      <a:pPr lvl="0" algn="ctr">
                        <a:buNone/>
                      </a:pPr>
                      <a:r>
                        <a:rPr lang="en-US" sz="1550" b="1" dirty="0"/>
                        <a:t>Timeframe</a:t>
                      </a:r>
                    </a:p>
                  </a:txBody>
                  <a:tcPr anchor="ctr"/>
                </a:tc>
                <a:tc>
                  <a:txBody>
                    <a:bodyPr/>
                    <a:lstStyle/>
                    <a:p>
                      <a:pPr lvl="0" algn="ctr">
                        <a:buNone/>
                      </a:pPr>
                      <a:r>
                        <a:rPr lang="en" sz="1250" b="0" i="0" u="none" strike="noStrike" noProof="0" dirty="0">
                          <a:latin typeface="Calibri"/>
                        </a:rPr>
                        <a:t>Long-term (30-year)</a:t>
                      </a:r>
                      <a:endParaRPr lang="en-US" sz="1250" b="0" i="0" u="none" strike="noStrike" noProof="0" dirty="0">
                        <a:latin typeface="Calibri"/>
                      </a:endParaRPr>
                    </a:p>
                  </a:txBody>
                  <a:tcPr anchor="ctr"/>
                </a:tc>
                <a:tc>
                  <a:txBody>
                    <a:bodyPr/>
                    <a:lstStyle/>
                    <a:p>
                      <a:pPr lvl="0" algn="ctr">
                        <a:buNone/>
                      </a:pPr>
                      <a:r>
                        <a:rPr lang="en" sz="1250" b="0" i="0" u="none" strike="noStrike" noProof="0" dirty="0">
                          <a:latin typeface="Calibri"/>
                        </a:rPr>
                        <a:t>Long-term (30-year)</a:t>
                      </a:r>
                      <a:endParaRPr lang="en-US" sz="1250" b="0" i="0" u="none" strike="noStrike" noProof="0" dirty="0">
                        <a:latin typeface="Calibri"/>
                      </a:endParaRPr>
                    </a:p>
                  </a:txBody>
                  <a:tcPr anchor="ctr"/>
                </a:tc>
                <a:extLst>
                  <a:ext uri="{0D108BD9-81ED-4DB2-BD59-A6C34878D82A}">
                    <a16:rowId xmlns:a16="http://schemas.microsoft.com/office/drawing/2014/main" val="4023022503"/>
                  </a:ext>
                </a:extLst>
              </a:tr>
              <a:tr h="952179">
                <a:tc>
                  <a:txBody>
                    <a:bodyPr/>
                    <a:lstStyle/>
                    <a:p>
                      <a:pPr lvl="0" algn="ctr">
                        <a:buNone/>
                      </a:pPr>
                      <a:r>
                        <a:rPr lang="en-US" sz="1550" b="1" dirty="0"/>
                        <a:t>Impact</a:t>
                      </a:r>
                    </a:p>
                  </a:txBody>
                  <a:tcPr anchor="ctr"/>
                </a:tc>
                <a:tc>
                  <a:txBody>
                    <a:bodyPr/>
                    <a:lstStyle/>
                    <a:p>
                      <a:pPr lvl="0" algn="ctr">
                        <a:lnSpc>
                          <a:spcPct val="100000"/>
                        </a:lnSpc>
                        <a:spcBef>
                          <a:spcPts val="0"/>
                        </a:spcBef>
                        <a:spcAft>
                          <a:spcPts val="0"/>
                        </a:spcAft>
                        <a:buNone/>
                      </a:pPr>
                      <a:endParaRPr lang="en-US" sz="1250" b="0" i="0" u="none" strike="noStrike" noProof="0">
                        <a:latin typeface="Calibri"/>
                      </a:endParaRPr>
                    </a:p>
                    <a:p>
                      <a:pPr lvl="0" algn="ctr">
                        <a:lnSpc>
                          <a:spcPct val="100000"/>
                        </a:lnSpc>
                        <a:spcBef>
                          <a:spcPts val="0"/>
                        </a:spcBef>
                        <a:spcAft>
                          <a:spcPts val="0"/>
                        </a:spcAft>
                        <a:buNone/>
                      </a:pPr>
                      <a:endParaRPr lang="en-US" sz="1250" b="0" i="0" u="none" strike="noStrike" noProof="0">
                        <a:latin typeface="Calibri"/>
                      </a:endParaRPr>
                    </a:p>
                    <a:p>
                      <a:pPr lvl="0" algn="ctr">
                        <a:lnSpc>
                          <a:spcPct val="100000"/>
                        </a:lnSpc>
                        <a:spcBef>
                          <a:spcPts val="0"/>
                        </a:spcBef>
                        <a:spcAft>
                          <a:spcPts val="0"/>
                        </a:spcAft>
                        <a:buNone/>
                      </a:pPr>
                      <a:r>
                        <a:rPr lang="en" sz="1250" b="0" i="0" u="none" strike="noStrike" noProof="0" dirty="0">
                          <a:latin typeface="Calibri"/>
                        </a:rPr>
                        <a:t>Unpredictability and fluctuation in grow window and percent yield</a:t>
                      </a:r>
                      <a:endParaRPr lang="en-US" sz="1250" b="0" i="0" u="none" strike="noStrike" noProof="0" dirty="0">
                        <a:latin typeface="Calibri"/>
                      </a:endParaRPr>
                    </a:p>
                    <a:p>
                      <a:pPr lvl="0" algn="ctr">
                        <a:buNone/>
                      </a:pPr>
                      <a:endParaRPr lang="en-US" sz="1250"/>
                    </a:p>
                  </a:txBody>
                  <a:tcPr anchor="ctr"/>
                </a:tc>
                <a:tc>
                  <a:txBody>
                    <a:bodyPr/>
                    <a:lstStyle/>
                    <a:p>
                      <a:pPr lvl="0" algn="ctr">
                        <a:buNone/>
                      </a:pPr>
                      <a:r>
                        <a:rPr lang="en" sz="1250" b="0" i="0" u="none" strike="noStrike" noProof="0" dirty="0">
                          <a:latin typeface="Calibri"/>
                        </a:rPr>
                        <a:t>The implementation of stricter environmental regulations and policies aimed at reducing greenhouse gas emissions and promoting sustainable agricultural practices</a:t>
                      </a:r>
                      <a:endParaRPr lang="en-US" sz="1250" b="0" i="0" u="none" strike="noStrike" noProof="0" dirty="0">
                        <a:latin typeface="Calibri"/>
                      </a:endParaRPr>
                    </a:p>
                  </a:txBody>
                  <a:tcPr anchor="ctr"/>
                </a:tc>
                <a:extLst>
                  <a:ext uri="{0D108BD9-81ED-4DB2-BD59-A6C34878D82A}">
                    <a16:rowId xmlns:a16="http://schemas.microsoft.com/office/drawing/2014/main" val="4041181161"/>
                  </a:ext>
                </a:extLst>
              </a:tr>
              <a:tr h="1595204">
                <a:tc>
                  <a:txBody>
                    <a:bodyPr/>
                    <a:lstStyle/>
                    <a:p>
                      <a:pPr algn="ctr"/>
                      <a:r>
                        <a:rPr lang="en-US" sz="1550" b="1" dirty="0"/>
                        <a:t>Financial implications</a:t>
                      </a:r>
                    </a:p>
                  </a:txBody>
                  <a:tcPr anchor="ctr"/>
                </a:tc>
                <a:tc>
                  <a:txBody>
                    <a:bodyPr/>
                    <a:lstStyle/>
                    <a:p>
                      <a:pPr lvl="0" algn="ctr">
                        <a:buNone/>
                      </a:pPr>
                      <a:r>
                        <a:rPr lang="en" sz="1250" b="0" i="0" u="none" strike="noStrike" noProof="0" dirty="0">
                          <a:latin typeface="Calibri"/>
                        </a:rPr>
                        <a:t>These unpredictable climate conditions may require the use of new technologies, R&amp;D, Repairs, Training, </a:t>
                      </a:r>
                      <a:r>
                        <a:rPr lang="en" sz="1250" b="0" i="0" u="none" strike="noStrike" noProof="0" dirty="0" err="1">
                          <a:latin typeface="Calibri"/>
                        </a:rPr>
                        <a:t>etc</a:t>
                      </a:r>
                      <a:endParaRPr lang="en-US" sz="1250" b="0" i="0" u="none" strike="noStrike" noProof="0" dirty="0">
                        <a:latin typeface="Calibri"/>
                      </a:endParaRPr>
                    </a:p>
                  </a:txBody>
                  <a:tcPr anchor="ctr"/>
                </a:tc>
                <a:tc>
                  <a:txBody>
                    <a:bodyPr/>
                    <a:lstStyle/>
                    <a:p>
                      <a:pPr lvl="0" algn="ctr">
                        <a:buNone/>
                      </a:pPr>
                      <a:r>
                        <a:rPr lang="en" sz="1250" b="0" i="0" u="none" strike="noStrike" noProof="0" dirty="0">
                          <a:latin typeface="Calibri"/>
                        </a:rPr>
                        <a:t>Changing regulatory policies can lead to increased compliance costs, operational adjustments, and altered market dynamics for agricultural companies like Growmark. These changes may necessitate investment in low-carbon technologies and could result in stranded assets, impacting the company's financial performance and position.</a:t>
                      </a:r>
                      <a:endParaRPr lang="en-US" sz="1250" b="0" i="0" u="none" strike="noStrike" noProof="0" dirty="0">
                        <a:latin typeface="Calibri"/>
                      </a:endParaRPr>
                    </a:p>
                  </a:txBody>
                  <a:tcPr anchor="ctr"/>
                </a:tc>
                <a:extLst>
                  <a:ext uri="{0D108BD9-81ED-4DB2-BD59-A6C34878D82A}">
                    <a16:rowId xmlns:a16="http://schemas.microsoft.com/office/drawing/2014/main" val="2640265879"/>
                  </a:ext>
                </a:extLst>
              </a:tr>
              <a:tr h="408076">
                <a:tc>
                  <a:txBody>
                    <a:bodyPr/>
                    <a:lstStyle/>
                    <a:p>
                      <a:pPr algn="ctr"/>
                      <a:r>
                        <a:rPr lang="en-US" sz="1550" b="1" dirty="0"/>
                        <a:t>Quantifications</a:t>
                      </a:r>
                    </a:p>
                  </a:txBody>
                  <a:tcPr anchor="ctr"/>
                </a:tc>
                <a:tc>
                  <a:txBody>
                    <a:bodyPr/>
                    <a:lstStyle/>
                    <a:p>
                      <a:pPr algn="ctr"/>
                      <a:r>
                        <a:rPr lang="en-US" sz="1250" dirty="0"/>
                        <a:t>754 Million USD</a:t>
                      </a:r>
                    </a:p>
                  </a:txBody>
                  <a:tcPr anchor="ctr"/>
                </a:tc>
                <a:tc>
                  <a:txBody>
                    <a:bodyPr/>
                    <a:lstStyle/>
                    <a:p>
                      <a:pPr algn="ctr"/>
                      <a:r>
                        <a:rPr lang="en-US" sz="1250" dirty="0"/>
                        <a:t>528 Million USD</a:t>
                      </a:r>
                    </a:p>
                  </a:txBody>
                  <a:tcPr anchor="ctr"/>
                </a:tc>
                <a:extLst>
                  <a:ext uri="{0D108BD9-81ED-4DB2-BD59-A6C34878D82A}">
                    <a16:rowId xmlns:a16="http://schemas.microsoft.com/office/drawing/2014/main" val="384393867"/>
                  </a:ext>
                </a:extLst>
              </a:tr>
              <a:tr h="952179">
                <a:tc>
                  <a:txBody>
                    <a:bodyPr/>
                    <a:lstStyle/>
                    <a:p>
                      <a:pPr lvl="0" algn="ctr">
                        <a:buNone/>
                      </a:pPr>
                      <a:r>
                        <a:rPr lang="en-US" sz="1550" b="1" dirty="0"/>
                        <a:t>Methodology</a:t>
                      </a:r>
                    </a:p>
                  </a:txBody>
                  <a:tcPr anchor="ctr"/>
                </a:tc>
                <a:tc>
                  <a:txBody>
                    <a:bodyPr/>
                    <a:lstStyle/>
                    <a:p>
                      <a:pPr lvl="0" algn="ctr">
                        <a:buNone/>
                      </a:pPr>
                      <a:r>
                        <a:rPr lang="en" sz="1250" b="0" i="0" u="none" strike="noStrike" noProof="0" dirty="0">
                          <a:latin typeface="Calibri"/>
                        </a:rPr>
                        <a:t>Estimated potential financial impact is annualized over a 30-year time horizon of estimated R&amp;D costs and negative revenue impacts.</a:t>
                      </a:r>
                    </a:p>
                    <a:p>
                      <a:pPr lvl="0" algn="ctr">
                        <a:buNone/>
                      </a:pPr>
                      <a:r>
                        <a:rPr lang="en" sz="1250" b="0" i="0" u="none" strike="noStrike" noProof="0" dirty="0">
                          <a:latin typeface="Calibri"/>
                        </a:rPr>
                        <a:t>Assuming over a 30-year period, agriculture-based companies spend 10% of revenue on innovations, based on open source data this is how much Growmark would be expected to spend.</a:t>
                      </a:r>
                    </a:p>
                  </a:txBody>
                  <a:tcPr anchor="ctr"/>
                </a:tc>
                <a:tc>
                  <a:txBody>
                    <a:bodyPr/>
                    <a:lstStyle/>
                    <a:p>
                      <a:pPr lvl="0" algn="ctr">
                        <a:buNone/>
                      </a:pPr>
                      <a:r>
                        <a:rPr lang="en" sz="1250" b="0" i="0" u="none" strike="noStrike" noProof="0" dirty="0">
                          <a:latin typeface="Calibri"/>
                        </a:rPr>
                        <a:t>Estimated potential financial impact is annualized over a 30-year time horizon, calculated using data based on what other agriculture companies are spending on regulatory changes per year</a:t>
                      </a:r>
                      <a:endParaRPr lang="en-US" sz="1250" b="0" i="0" u="none" strike="noStrike" noProof="0" dirty="0">
                        <a:latin typeface="Calibri"/>
                      </a:endParaRPr>
                    </a:p>
                  </a:txBody>
                  <a:tcPr anchor="ctr"/>
                </a:tc>
                <a:extLst>
                  <a:ext uri="{0D108BD9-81ED-4DB2-BD59-A6C34878D82A}">
                    <a16:rowId xmlns:a16="http://schemas.microsoft.com/office/drawing/2014/main" val="2146951070"/>
                  </a:ext>
                </a:extLst>
              </a:tr>
            </a:tbl>
          </a:graphicData>
        </a:graphic>
      </p:graphicFrame>
    </p:spTree>
    <p:extLst>
      <p:ext uri="{BB962C8B-B14F-4D97-AF65-F5344CB8AC3E}">
        <p14:creationId xmlns:p14="http://schemas.microsoft.com/office/powerpoint/2010/main" val="1613395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TotalTime>
  <Words>3027</Words>
  <Application>Microsoft Macintosh PowerPoint</Application>
  <PresentationFormat>Widescreen</PresentationFormat>
  <Paragraphs>223</Paragraphs>
  <Slides>15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Climate Related Financial Disclosure for Growmark Inc. </vt:lpstr>
      <vt:lpstr>Introduction</vt:lpstr>
      <vt:lpstr>Background</vt:lpstr>
      <vt:lpstr>Strategy C Scenario Analysis</vt:lpstr>
      <vt:lpstr>Growing Degree Days</vt:lpstr>
      <vt:lpstr>Growing Degree Days</vt:lpstr>
      <vt:lpstr>Site Suitability Model</vt:lpstr>
      <vt:lpstr>Site Suitability Model</vt:lpstr>
      <vt:lpstr>Top risks</vt:lpstr>
      <vt:lpstr>PowerPoint Presentation</vt:lpstr>
      <vt:lpstr>PowerPoint Presentation</vt:lpstr>
      <vt:lpstr>PowerPoint Presentation</vt:lpstr>
      <vt:lpstr>PowerPoint Presentation</vt:lpstr>
      <vt:lpstr>Financial impacts (Generalized)</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Khatib, Malik</cp:lastModifiedBy>
  <cp:revision>133</cp:revision>
  <dcterms:created xsi:type="dcterms:W3CDTF">2023-03-22T20:20:39Z</dcterms:created>
  <dcterms:modified xsi:type="dcterms:W3CDTF">2023-04-14T04:57:38Z</dcterms:modified>
</cp:coreProperties>
</file>

<file path=docProps/thumbnail.jpeg>
</file>